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7" r:id="rId7"/>
    <p:sldId id="262" r:id="rId8"/>
    <p:sldId id="268" r:id="rId9"/>
    <p:sldId id="263" r:id="rId10"/>
    <p:sldId id="264" r:id="rId11"/>
    <p:sldId id="269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510B8-BC99-D088-E470-2642D97DF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C1BFC7-1450-37FE-331C-CF5407191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B6DB22-E14B-2CA2-2316-BE386412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CE377D-8D10-8197-82A9-2CF26AFC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21F044-8025-796B-CFC0-93E0018A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28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E952A-E892-737E-A1DB-76C569422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166882-9FF2-F6B9-5B8A-A745EBC76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7A7CD8-70E1-B799-E450-6CBC662A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D3686-261B-427C-17E0-CC2F7FA4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45C62-D92F-9BF5-B2AB-8AF2523B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9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835DF0-79DF-65BA-BC17-D31086928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DFD0A7-5AAA-2011-0DAB-C7F9D19D3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0F2FA8-EAF2-F564-145A-ADF50F53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373B33-4299-0E18-8282-83B083C6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4A36B8-3C7B-217E-0612-8535E8B8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3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128005-3728-463C-3188-6F0BC449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07F37-505D-ADE8-8CF9-413C171F3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CAED8-1A47-C9AF-96E5-FE92336D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0C922-266E-65B1-0308-89D8D2F8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C3C451-2879-EA5C-2957-BC632FDF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8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9FFBD-39C9-9C1A-0CE9-C3CDAF85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CA9C25-C578-FADE-B13B-B1157EAB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3FA0C9-4F24-878D-D480-E23170C4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975057-C433-D21E-B3F9-A53F136B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AB2E1C-B7C5-B30E-3F43-DEED88C2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30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88EC8-F5FE-2D21-DDF7-1DA36D4A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C913A9-B557-3CE2-1F26-E377C8E7B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C1B2C6-1829-7917-5BA3-ED731F9B4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00C0B4-6BCF-4F62-4045-A3FF766E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8393AE-58D8-EB82-6ABD-D9F43C9A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2D06EC-618B-6DAF-5821-BFF4E61A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8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4687D-D588-C079-9C42-C9CA08C4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CAA5AC-E253-6996-4E69-A9A887856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C01C7A-99AE-BECD-1C08-53188B6FC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95F11E-CB81-0F0E-4603-91646ACF8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B7F812-99F2-5F80-D70A-2AC8D974F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BE29F17-698D-BFA3-D264-19017908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A3E18C-3E86-47AF-2730-4C06F66D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BF7C57-37BC-5886-BF2A-F2D47717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4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A5DB6-BD60-FEFB-398A-F704766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64E90E-EC41-F0CD-D294-89A97413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C17F8B-83A9-9A7D-B7C5-F32AA6BF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209805E-5296-FDA6-E525-2B2A5FBD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20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DECFAE-B52E-EEC4-0342-107E5305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A4083D-A785-3B2E-EB6A-6DA287B4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4BCC5B-9C04-C293-AEDE-240FE8D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1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64659-44CD-E51F-0847-929909F4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228A5B-935A-67BD-1D12-20B27D5A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81B122-BBC3-C365-E581-E73DA8D4F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9E32B9-2F47-82FC-6B20-C1D46044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60420E-5BE5-BD31-0B0D-CAF83783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969701-5688-0E99-8CAF-30BF4A5E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8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5D0F13-7B1E-CB32-8595-42A28BAB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94CCF1-CF6A-F3DA-FD90-A0D9925AD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5F0CEB-A23C-9F4E-5EF7-6A46E535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C12CD9-5C27-8EB4-D4E4-AE0315B2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81C2B5-4B0F-8D44-6BF5-D315196D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DBD06-DB2C-6474-E69F-3B82B2F1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68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62B575-5F15-C8C0-7752-4F92CF56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66BA39-4B14-1116-B29B-4EAF02BA8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B6A196-9470-3299-641B-E838C6249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3F2B-4686-E84D-A385-9E1955B9E8E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87EE12-D653-703F-9768-C5D17CF57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305D5E-F875-C210-A371-66B0D674E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1C3F-BE96-E249-866A-E824439C97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75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naud.maes@umons.ac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F2742-5F3C-34CE-A55A-D5D5529C3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/>
                </a:solidFill>
                <a:latin typeface="Avenir Book" panose="02000503020000020003" pitchFamily="2" charset="0"/>
              </a:rPr>
              <a:t>Etudiant·es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 et CPAS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A347F7-D1AA-8DBD-74DC-7F93DF763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Sur quelques zones de friction.</a:t>
            </a:r>
          </a:p>
          <a:p>
            <a:endParaRPr lang="fr-FR" dirty="0">
              <a:latin typeface="Avenir Book" panose="02000503020000020003" pitchFamily="2" charset="0"/>
            </a:endParaRPr>
          </a:p>
          <a:p>
            <a:r>
              <a:rPr lang="fr-FR" dirty="0">
                <a:latin typeface="Avenir Book" panose="02000503020000020003" pitchFamily="2" charset="0"/>
              </a:rPr>
              <a:t>Renaud Maes – </a:t>
            </a:r>
            <a:r>
              <a:rPr lang="fr-FR" dirty="0">
                <a:latin typeface="Avenir Book" panose="02000503020000020003" pitchFamily="2" charset="0"/>
                <a:hlinkClick r:id="rId2"/>
              </a:rPr>
              <a:t>renaud.maes@umons.ac.be</a:t>
            </a:r>
            <a:r>
              <a:rPr lang="fr-FR" dirty="0">
                <a:latin typeface="Avenir Book" panose="02000503020000020003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674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ABF8E-4D79-59CA-5DCB-0C502A3D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Eléments d’études sociologiques </a:t>
            </a:r>
            <a:br>
              <a:rPr lang="fr-FR" dirty="0">
                <a:latin typeface="Avenir Book" panose="02000503020000020003" pitchFamily="2" charset="0"/>
              </a:rPr>
            </a:br>
            <a:r>
              <a:rPr lang="fr-FR" dirty="0">
                <a:latin typeface="Avenir Book" panose="02000503020000020003" pitchFamily="2" charset="0"/>
              </a:rPr>
              <a:t>sur la précarité étudiante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740BB8-0CCD-4F40-4C04-824F9D7C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Avenir Book" panose="02000503020000020003" pitchFamily="2" charset="0"/>
              </a:rPr>
              <a:t>Plus du tiers des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en situation précaire (SONECOM, 2018)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Situation qui s’aggrave. 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Attention : pas uniquement liée à l’appauvrissement des parents…</a:t>
            </a:r>
          </a:p>
          <a:p>
            <a:pPr lvl="2"/>
            <a:r>
              <a:rPr lang="fr-FR" dirty="0">
                <a:latin typeface="Avenir Book" panose="02000503020000020003" pitchFamily="2" charset="0"/>
              </a:rPr>
              <a:t>augmentation du coût du loyer dans les villes universitaires (+++), </a:t>
            </a:r>
          </a:p>
          <a:p>
            <a:pPr lvl="2"/>
            <a:r>
              <a:rPr lang="fr-FR" dirty="0">
                <a:latin typeface="Avenir Book" panose="02000503020000020003" pitchFamily="2" charset="0"/>
              </a:rPr>
              <a:t>augmentation du coût du matériel scolaire (et obligation </a:t>
            </a:r>
            <a:r>
              <a:rPr lang="fr-FR" i="1" dirty="0">
                <a:latin typeface="Avenir Book" panose="02000503020000020003" pitchFamily="2" charset="0"/>
              </a:rPr>
              <a:t>de facto</a:t>
            </a:r>
            <a:r>
              <a:rPr lang="fr-FR" dirty="0">
                <a:latin typeface="Avenir Book" panose="02000503020000020003" pitchFamily="2" charset="0"/>
              </a:rPr>
              <a:t> de se procurer du matériel de plus en plus coûteux) (++).</a:t>
            </a:r>
          </a:p>
          <a:p>
            <a:r>
              <a:rPr lang="fr-FR" dirty="0">
                <a:latin typeface="Avenir Book" panose="02000503020000020003" pitchFamily="2" charset="0"/>
              </a:rPr>
              <a:t>Inadéquation globale du système de soutien : le taux de « déperdition » (sortie sans diplôme) a sérieusement augmenté depuis 2016, principalement parmi les </a:t>
            </a:r>
            <a:r>
              <a:rPr lang="fr-FR" dirty="0" err="1">
                <a:latin typeface="Avenir Book" panose="02000503020000020003" pitchFamily="2" charset="0"/>
              </a:rPr>
              <a:t>étudiant·es</a:t>
            </a:r>
            <a:r>
              <a:rPr lang="fr-FR" dirty="0">
                <a:latin typeface="Avenir Book" panose="02000503020000020003" pitchFamily="2" charset="0"/>
              </a:rPr>
              <a:t> moins </a:t>
            </a:r>
            <a:r>
              <a:rPr lang="fr-FR" dirty="0" err="1">
                <a:latin typeface="Avenir Book" panose="02000503020000020003" pitchFamily="2" charset="0"/>
              </a:rPr>
              <a:t>favorisé·es</a:t>
            </a:r>
            <a:r>
              <a:rPr lang="fr-FR" dirty="0">
                <a:latin typeface="Avenir Book" panose="02000503020000020003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7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Eléments d’études sociologiques </a:t>
            </a:r>
            <a:br>
              <a:rPr lang="fr-FR" dirty="0">
                <a:latin typeface="Avenir Book" panose="02000503020000020003" pitchFamily="2" charset="0"/>
              </a:rPr>
            </a:br>
            <a:r>
              <a:rPr lang="fr-FR" dirty="0">
                <a:latin typeface="Avenir Book" panose="02000503020000020003" pitchFamily="2" charset="0"/>
              </a:rPr>
              <a:t>sur la précarité étudiante (2)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Avenir Book" panose="02000503020000020003" pitchFamily="2" charset="0"/>
              </a:rPr>
              <a:t>Augmentation des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solutions de fortune </a:t>
            </a:r>
            <a:r>
              <a:rPr lang="fr-FR" dirty="0">
                <a:latin typeface="Avenir Book" panose="02000503020000020003" pitchFamily="2" charset="0"/>
              </a:rPr>
              <a:t>:	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Hausse importante de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l’endettement étudiant </a:t>
            </a:r>
            <a:r>
              <a:rPr lang="fr-FR" dirty="0">
                <a:latin typeface="Avenir Book" panose="02000503020000020003" pitchFamily="2" charset="0"/>
              </a:rPr>
              <a:t>(sur la FWB, on évoque un doublement en 3 ans, à vérifier toutefois)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Hausse importante du nombre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d’</a:t>
            </a:r>
            <a:r>
              <a:rPr lang="fr-FR" dirty="0" err="1">
                <a:solidFill>
                  <a:schemeClr val="accent2"/>
                </a:solidFill>
                <a:latin typeface="Avenir Book" panose="02000503020000020003" pitchFamily="2" charset="0"/>
              </a:rPr>
              <a:t>étudiant·es-travailleurs·euses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 </a:t>
            </a:r>
            <a:r>
              <a:rPr lang="fr-FR" dirty="0">
                <a:latin typeface="Avenir Book" panose="02000503020000020003" pitchFamily="2" charset="0"/>
              </a:rPr>
              <a:t>(mais… rallongement des études, augmentation du décrochage et… nouveau décret)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Hausse importante du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travail au noir </a:t>
            </a:r>
            <a:r>
              <a:rPr lang="fr-FR" dirty="0">
                <a:latin typeface="Avenir Book" panose="02000503020000020003" pitchFamily="2" charset="0"/>
              </a:rPr>
              <a:t>et des solutions type « travail du sexe » (indicateur – pas forcément le plus fiable, attention : nombre de profils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sur les portails de </a:t>
            </a:r>
            <a:r>
              <a:rPr lang="fr-FR" dirty="0" err="1">
                <a:latin typeface="Avenir Book" panose="02000503020000020003" pitchFamily="2" charset="0"/>
              </a:rPr>
              <a:t>sugar</a:t>
            </a:r>
            <a:r>
              <a:rPr lang="fr-FR" dirty="0">
                <a:latin typeface="Avenir Book" panose="02000503020000020003" pitchFamily="2" charset="0"/>
              </a:rPr>
              <a:t> dating : doublement en 5 ans)</a:t>
            </a:r>
          </a:p>
          <a:p>
            <a:r>
              <a:rPr lang="fr-FR" dirty="0">
                <a:latin typeface="Avenir Book" panose="02000503020000020003" pitchFamily="2" charset="0"/>
              </a:rPr>
              <a:t>La hausse du nombre de RIE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n’absorbe pas l’augmentation de la précarité étudiante</a:t>
            </a:r>
            <a:r>
              <a:rPr lang="fr-FR" dirty="0">
                <a:latin typeface="Avenir Book" panose="02000503020000020003" pitchFamily="2" charset="0"/>
              </a:rPr>
              <a:t>… (et donc, hausse du non-recours)</a:t>
            </a:r>
          </a:p>
        </p:txBody>
      </p:sp>
    </p:spTree>
    <p:extLst>
      <p:ext uri="{BB962C8B-B14F-4D97-AF65-F5344CB8AC3E}">
        <p14:creationId xmlns:p14="http://schemas.microsoft.com/office/powerpoint/2010/main" val="256370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ABF8E-4D79-59CA-5DCB-0C502A3D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Zoom rapide sur le non-recours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740BB8-0CCD-4F40-4C04-824F9D7C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Avenir Book" panose="02000503020000020003" pitchFamily="2" charset="0"/>
              </a:rPr>
              <a:t>Etude 2016 (datée) – 75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de l’ULB en situation de non-recours. </a:t>
            </a:r>
          </a:p>
          <a:p>
            <a:r>
              <a:rPr lang="fr-FR" dirty="0">
                <a:latin typeface="Avenir Book" panose="02000503020000020003" pitchFamily="2" charset="0"/>
              </a:rPr>
              <a:t>Trois motifs les plus fréquents : 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Motif 1 (75) : lourdeur des démarches administratives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Motif 2 (74) : auto-image</a:t>
            </a:r>
          </a:p>
          <a:p>
            <a:pPr lvl="1"/>
            <a:r>
              <a:rPr lang="fr-FR" dirty="0">
                <a:latin typeface="Avenir Book" panose="02000503020000020003" pitchFamily="2" charset="0"/>
              </a:rPr>
              <a:t>Motif 3 (68) : peur </a:t>
            </a:r>
            <a:r>
              <a:rPr lang="fr-FR" i="1" dirty="0">
                <a:latin typeface="Avenir Book" panose="02000503020000020003" pitchFamily="2" charset="0"/>
              </a:rPr>
              <a:t>a priori </a:t>
            </a:r>
            <a:r>
              <a:rPr lang="fr-FR" dirty="0">
                <a:latin typeface="Avenir Book" panose="02000503020000020003" pitchFamily="2" charset="0"/>
              </a:rPr>
              <a:t>du contrôle</a:t>
            </a:r>
          </a:p>
          <a:p>
            <a:r>
              <a:rPr lang="fr-FR" dirty="0">
                <a:latin typeface="Avenir Book" panose="02000503020000020003" pitchFamily="2" charset="0"/>
              </a:rPr>
              <a:t>Persistance d’une image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très négative du CPAS </a:t>
            </a:r>
            <a:r>
              <a:rPr lang="fr-FR" dirty="0">
                <a:latin typeface="Avenir Book" panose="02000503020000020003" pitchFamily="2" charset="0"/>
              </a:rPr>
              <a:t>parmi les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. </a:t>
            </a:r>
          </a:p>
          <a:p>
            <a:r>
              <a:rPr lang="fr-FR" dirty="0">
                <a:latin typeface="Avenir Book" panose="02000503020000020003" pitchFamily="2" charset="0"/>
              </a:rPr>
              <a:t>Attention : </a:t>
            </a:r>
            <a:r>
              <a:rPr lang="fr-FR" i="1" dirty="0">
                <a:latin typeface="Avenir Book" panose="02000503020000020003" pitchFamily="2" charset="0"/>
              </a:rPr>
              <a:t>fort effet de la communication institutionnelle.</a:t>
            </a:r>
            <a:endParaRPr lang="fr-FR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0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54D49-025C-13A8-A878-E53B6DA7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Quelques pistes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CD19-8668-126D-1C08-187C36F0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FR" sz="2400" dirty="0">
                <a:latin typeface="Avenir Book" panose="02000503020000020003" pitchFamily="2" charset="0"/>
              </a:rPr>
              <a:t>Amélioration de la </a:t>
            </a:r>
            <a:r>
              <a:rPr lang="fr-FR" sz="2400" b="1" dirty="0">
                <a:solidFill>
                  <a:schemeClr val="accent2"/>
                </a:solidFill>
                <a:latin typeface="Avenir Book" panose="02000503020000020003" pitchFamily="2" charset="0"/>
              </a:rPr>
              <a:t>connaissance réciproque</a:t>
            </a:r>
          </a:p>
          <a:p>
            <a:pPr lvl="1">
              <a:lnSpc>
                <a:spcPct val="100000"/>
              </a:lnSpc>
            </a:pPr>
            <a:r>
              <a:rPr lang="fr-FR" sz="2000" dirty="0">
                <a:latin typeface="Avenir Book" panose="02000503020000020003" pitchFamily="2" charset="0"/>
              </a:rPr>
              <a:t>Deux matières compliquées.</a:t>
            </a:r>
          </a:p>
          <a:p>
            <a:pPr lvl="1">
              <a:lnSpc>
                <a:spcPct val="100000"/>
              </a:lnSpc>
            </a:pPr>
            <a:r>
              <a:rPr lang="fr-FR" sz="2000" dirty="0">
                <a:latin typeface="Avenir Book" panose="02000503020000020003" pitchFamily="2" charset="0"/>
              </a:rPr>
              <a:t>Les politiques ont un rôle à jouer qui ne se limite pas à la mise en contact de </a:t>
            </a:r>
            <a:r>
              <a:rPr lang="fr-FR" sz="2000" dirty="0" err="1">
                <a:latin typeface="Avenir Book" panose="02000503020000020003" pitchFamily="2" charset="0"/>
              </a:rPr>
              <a:t>travailleurs.euses</a:t>
            </a:r>
            <a:r>
              <a:rPr lang="fr-FR" sz="2000" dirty="0">
                <a:latin typeface="Avenir Book" panose="02000503020000020003" pitchFamily="2" charset="0"/>
              </a:rPr>
              <a:t> </a:t>
            </a:r>
            <a:r>
              <a:rPr lang="fr-FR" sz="2000" dirty="0" err="1">
                <a:latin typeface="Avenir Book" panose="02000503020000020003" pitchFamily="2" charset="0"/>
              </a:rPr>
              <a:t>sociaux.ales</a:t>
            </a:r>
            <a:r>
              <a:rPr lang="fr-FR" sz="2000" dirty="0">
                <a:latin typeface="Avenir Book" panose="02000503020000020003" pitchFamily="2" charset="0"/>
              </a:rPr>
              <a:t> ou au dialogue entre responsables </a:t>
            </a:r>
            <a:r>
              <a:rPr lang="fr-FR" sz="2000" dirty="0" err="1">
                <a:latin typeface="Avenir Book" panose="02000503020000020003" pitchFamily="2" charset="0"/>
              </a:rPr>
              <a:t>institutionnel.les</a:t>
            </a:r>
            <a:r>
              <a:rPr lang="fr-FR" sz="2000" dirty="0">
                <a:latin typeface="Avenir Book" panose="02000503020000020003" pitchFamily="2" charset="0"/>
              </a:rPr>
              <a:t> : il y a aussi un véritable enjeu en termes d’articulation cohérente des textes légaux.</a:t>
            </a:r>
          </a:p>
          <a:p>
            <a:pPr>
              <a:lnSpc>
                <a:spcPct val="100000"/>
              </a:lnSpc>
            </a:pPr>
            <a:r>
              <a:rPr lang="fr-FR" sz="2400" dirty="0">
                <a:latin typeface="Avenir Book" panose="02000503020000020003" pitchFamily="2" charset="0"/>
              </a:rPr>
              <a:t>Meilleure prise en compte du feedback </a:t>
            </a:r>
            <a:r>
              <a:rPr lang="fr-FR" sz="2400" b="1" dirty="0">
                <a:solidFill>
                  <a:schemeClr val="accent2"/>
                </a:solidFill>
                <a:latin typeface="Avenir Book" panose="02000503020000020003" pitchFamily="2" charset="0"/>
              </a:rPr>
              <a:t>des </a:t>
            </a:r>
            <a:r>
              <a:rPr lang="fr-FR" sz="2400" b="1" dirty="0" err="1">
                <a:solidFill>
                  <a:schemeClr val="accent2"/>
                </a:solidFill>
                <a:latin typeface="Avenir Book" panose="02000503020000020003" pitchFamily="2" charset="0"/>
              </a:rPr>
              <a:t>étudiant.es</a:t>
            </a:r>
            <a:r>
              <a:rPr lang="fr-FR" sz="2400" b="1" dirty="0">
                <a:solidFill>
                  <a:schemeClr val="accent2"/>
                </a:solidFill>
                <a:latin typeface="Avenir Book" panose="02000503020000020003" pitchFamily="2" charset="0"/>
              </a:rPr>
              <a:t> elleux-mêmes</a:t>
            </a:r>
          </a:p>
          <a:p>
            <a:pPr lvl="1">
              <a:lnSpc>
                <a:spcPct val="100000"/>
              </a:lnSpc>
            </a:pPr>
            <a:r>
              <a:rPr lang="fr-FR" sz="2000" dirty="0">
                <a:latin typeface="Avenir Book" panose="02000503020000020003" pitchFamily="2" charset="0"/>
              </a:rPr>
              <a:t>Organiser la chose au niveau local, mais pourquoi pas régional ?</a:t>
            </a:r>
          </a:p>
          <a:p>
            <a:pPr>
              <a:lnSpc>
                <a:spcPct val="100000"/>
              </a:lnSpc>
            </a:pPr>
            <a:r>
              <a:rPr lang="fr-FR" sz="2400" dirty="0">
                <a:latin typeface="Avenir Book" panose="02000503020000020003" pitchFamily="2" charset="0"/>
              </a:rPr>
              <a:t>Mettre en place des outils conjoints de </a:t>
            </a:r>
            <a:r>
              <a:rPr lang="fr-FR" sz="2400" b="1" dirty="0">
                <a:solidFill>
                  <a:schemeClr val="accent2"/>
                </a:solidFill>
                <a:latin typeface="Avenir Book" panose="02000503020000020003" pitchFamily="2" charset="0"/>
              </a:rPr>
              <a:t>lutte contre les déterminismes socio-éducatifs</a:t>
            </a:r>
          </a:p>
          <a:p>
            <a:pPr lvl="1">
              <a:lnSpc>
                <a:spcPct val="100000"/>
              </a:lnSpc>
            </a:pPr>
            <a:r>
              <a:rPr lang="fr-FR" sz="2000" dirty="0">
                <a:latin typeface="Avenir Book" panose="02000503020000020003" pitchFamily="2" charset="0"/>
              </a:rPr>
              <a:t>Il ne s’agit pas uniquement de « promouvoir la réussite », mais de penser les dispositifs de manière intégrée… (exemple : éviter de placer les </a:t>
            </a:r>
            <a:r>
              <a:rPr lang="fr-FR" sz="2000" dirty="0" err="1">
                <a:latin typeface="Avenir Book" panose="02000503020000020003" pitchFamily="2" charset="0"/>
              </a:rPr>
              <a:t>étudiant.es</a:t>
            </a:r>
            <a:r>
              <a:rPr lang="fr-FR" sz="2000" dirty="0">
                <a:latin typeface="Avenir Book" panose="02000503020000020003" pitchFamily="2" charset="0"/>
              </a:rPr>
              <a:t> dans des « doubles contraintes » horaires)</a:t>
            </a:r>
          </a:p>
          <a:p>
            <a:pPr>
              <a:lnSpc>
                <a:spcPct val="100000"/>
              </a:lnSpc>
            </a:pPr>
            <a:endParaRPr lang="fr-FR" sz="2400" dirty="0">
              <a:latin typeface="Avenir Book" panose="02000503020000020003" pitchFamily="2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8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100DE-DF1B-859F-D82B-861E569A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Quelques éléments lexicaux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EDBF9-8B98-E346-2D35-46DE05D7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Etudiant = personne régulièrement inscrite dans l’enseignement supérieur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Types d’institutions d’enseignement supérieur = hautes écoles, écoles supérieures des arts, universités, établissements de promotion sociale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Types d’enseignement d’enseignement supérieur = type court (bachelier « professionnalisant » ) ou type long (bachelier « de transition » supposé être prolongé par un master)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Enseignement supérieur de plein exercice = enseignement </a:t>
            </a:r>
            <a:r>
              <a:rPr lang="fr-FR" i="1" dirty="0">
                <a:latin typeface="Avenir Book" panose="02000503020000020003" pitchFamily="2" charset="0"/>
              </a:rPr>
              <a:t>supposé constituer</a:t>
            </a:r>
            <a:r>
              <a:rPr lang="fr-FR" dirty="0">
                <a:latin typeface="Avenir Book" panose="02000503020000020003" pitchFamily="2" charset="0"/>
              </a:rPr>
              <a:t> l’occupation principale, dispensé par HE, ESA, universités (ATTENTION : filières en horaire décalé peuvent être du plein exercice)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Elève = avant le supérieur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Estudiantin = qui renvoie au caractère « frivole » et « plaisant » des études</a:t>
            </a:r>
          </a:p>
        </p:txBody>
      </p:sp>
    </p:spTree>
    <p:extLst>
      <p:ext uri="{BB962C8B-B14F-4D97-AF65-F5344CB8AC3E}">
        <p14:creationId xmlns:p14="http://schemas.microsoft.com/office/powerpoint/2010/main" val="161788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100DE-DF1B-859F-D82B-861E569A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Accès à l’enseignement supérieur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EDBF9-8B98-E346-2D35-46DE05D7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Les lignes politiques :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Engagement international de la Belgique de tendre vers la gratuité (Pacte de New York, 1968)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Volonté de poursuivre la massification et d’augmenter le niveau de qualification (Stratégie de Lisbonne, 2001)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Volonté (affichée) de « promouvoir la réussite » (1993-1994) et « l’égalité des chances » (2004-…), ainsi que de renforcer la « dimension sociale transversale de l’enseignement supérieur » (Processus de Bologne, depuis 1999)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Mais…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chemeClr val="accent2"/>
                </a:solidFill>
                <a:latin typeface="Avenir Book" panose="02000503020000020003" pitchFamily="2" charset="0"/>
              </a:rPr>
              <a:t>Sous-financement </a:t>
            </a:r>
            <a:r>
              <a:rPr lang="fr-FR" dirty="0">
                <a:latin typeface="Avenir Book" panose="02000503020000020003" pitchFamily="2" charset="0"/>
              </a:rPr>
              <a:t>des institutions (d’où taux d’encadrements sous la moyenne européenne, surtout en bachelier) et fonctionnement en enveloppe fermée (d’où hyper-compétition entre établissements pour le recrutement).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Bourses d’études faibles, aides sociales « délocalisées » résiduelles (on y reviendra)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Très mauvaises performances en termes d’accès final au diplôme </a:t>
            </a:r>
            <a:r>
              <a:rPr lang="fr-FR" dirty="0">
                <a:latin typeface="Avenir Book" panose="02000503020000020003" pitchFamily="2" charset="0"/>
              </a:rPr>
              <a:t>pour les </a:t>
            </a:r>
            <a:r>
              <a:rPr lang="fr-FR" dirty="0" err="1">
                <a:latin typeface="Avenir Book" panose="02000503020000020003" pitchFamily="2" charset="0"/>
              </a:rPr>
              <a:t>enfant.es</a:t>
            </a:r>
            <a:r>
              <a:rPr lang="fr-FR" dirty="0">
                <a:latin typeface="Avenir Book" panose="02000503020000020003" pitchFamily="2" charset="0"/>
              </a:rPr>
              <a:t> de personnes </a:t>
            </a:r>
            <a:r>
              <a:rPr lang="fr-FR" dirty="0" err="1">
                <a:latin typeface="Avenir Book" panose="02000503020000020003" pitchFamily="2" charset="0"/>
              </a:rPr>
              <a:t>non-diplômé.es</a:t>
            </a:r>
            <a:r>
              <a:rPr lang="fr-FR" dirty="0">
                <a:latin typeface="Avenir Book" panose="02000503020000020003" pitchFamily="2" charset="0"/>
              </a:rPr>
              <a:t> (l’une des pires de l’Union européenne, </a:t>
            </a:r>
            <a:r>
              <a:rPr lang="fr-FR" dirty="0" err="1">
                <a:latin typeface="Avenir Book" panose="02000503020000020003" pitchFamily="2" charset="0"/>
              </a:rPr>
              <a:t>cfr</a:t>
            </a:r>
            <a:r>
              <a:rPr lang="fr-FR" dirty="0">
                <a:latin typeface="Avenir Book" panose="02000503020000020003" pitchFamily="2" charset="0"/>
              </a:rPr>
              <a:t>. </a:t>
            </a:r>
            <a:r>
              <a:rPr lang="fr-FR" dirty="0" err="1">
                <a:latin typeface="Avenir Book" panose="02000503020000020003" pitchFamily="2" charset="0"/>
              </a:rPr>
              <a:t>Eurostudent</a:t>
            </a:r>
            <a:r>
              <a:rPr lang="fr-FR" dirty="0">
                <a:latin typeface="Avenir Book" panose="02000503020000020003" pitchFamily="2" charset="0"/>
              </a:rPr>
              <a:t> 2000)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Enormes </a:t>
            </a:r>
            <a:r>
              <a:rPr lang="fr-FR" b="1" dirty="0">
                <a:solidFill>
                  <a:schemeClr val="accent2"/>
                </a:solidFill>
                <a:latin typeface="Avenir Book" panose="02000503020000020003" pitchFamily="2" charset="0"/>
              </a:rPr>
              <a:t>disparités de préparation </a:t>
            </a:r>
            <a:r>
              <a:rPr lang="fr-FR" dirty="0">
                <a:latin typeface="Avenir Book" panose="02000503020000020003" pitchFamily="2" charset="0"/>
              </a:rPr>
              <a:t>avant le supérieur (l’une des pires de l’OCDE, </a:t>
            </a:r>
            <a:r>
              <a:rPr lang="fr-FR" dirty="0" err="1">
                <a:latin typeface="Avenir Book" panose="02000503020000020003" pitchFamily="2" charset="0"/>
              </a:rPr>
              <a:t>cfr</a:t>
            </a:r>
            <a:r>
              <a:rPr lang="fr-FR" dirty="0">
                <a:latin typeface="Avenir Book" panose="02000503020000020003" pitchFamily="2" charset="0"/>
              </a:rPr>
              <a:t>. études PISA)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Système de financement des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limité dans le temps (avec dérogations pour circonstances particulières)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Avenir Book" panose="02000503020000020003" pitchFamily="2" charset="0"/>
              </a:rPr>
              <a:t>Système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très accessible </a:t>
            </a:r>
            <a:r>
              <a:rPr lang="fr-FR" dirty="0">
                <a:latin typeface="Avenir Book" panose="02000503020000020003" pitchFamily="2" charset="0"/>
              </a:rPr>
              <a:t>et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très inéquitable</a:t>
            </a:r>
          </a:p>
        </p:txBody>
      </p:sp>
    </p:spTree>
    <p:extLst>
      <p:ext uri="{BB962C8B-B14F-4D97-AF65-F5344CB8AC3E}">
        <p14:creationId xmlns:p14="http://schemas.microsoft.com/office/powerpoint/2010/main" val="91297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100DE-DF1B-859F-D82B-861E569A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Accès à l’intégration sociale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EDBF9-8B98-E346-2D35-46DE05D7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Compromis politique en 2001-2002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Pas de refinancement des fonds sociaux/bourses d’études (communautés)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Mais accès aux CPAS (fédéral), moyennant certaines conditions (dont une partie à fixer par arrêté)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Inscription d’une logique nouvelle, liée à l’ESA : contractualisation entre l’</a:t>
            </a:r>
            <a:r>
              <a:rPr lang="fr-FR" dirty="0" err="1">
                <a:latin typeface="Avenir Book" panose="02000503020000020003" pitchFamily="2" charset="0"/>
              </a:rPr>
              <a:t>étudiant.e</a:t>
            </a:r>
            <a:r>
              <a:rPr lang="fr-FR" dirty="0">
                <a:latin typeface="Avenir Book" panose="02000503020000020003" pitchFamily="2" charset="0"/>
              </a:rPr>
              <a:t> et le CPAS (PIIS obligatoire)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NB : prépare aussi la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limitation des possibilités d’études</a:t>
            </a:r>
            <a:r>
              <a:rPr lang="fr-FR" dirty="0">
                <a:latin typeface="Avenir Book" panose="02000503020000020003" pitchFamily="2" charset="0"/>
              </a:rPr>
              <a:t> pour les </a:t>
            </a:r>
            <a:r>
              <a:rPr lang="fr-FR" dirty="0" err="1">
                <a:latin typeface="Avenir Book" panose="02000503020000020003" pitchFamily="2" charset="0"/>
              </a:rPr>
              <a:t>chômeurs.euses</a:t>
            </a:r>
            <a:r>
              <a:rPr lang="fr-FR" dirty="0">
                <a:latin typeface="Avenir Book" panose="02000503020000020003" pitchFamily="2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venir Book" panose="02000503020000020003" pitchFamily="2" charset="0"/>
              </a:rPr>
              <a:t>Trois garanties :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Le choix d’études appartient à la/au jeune </a:t>
            </a:r>
            <a:r>
              <a:rPr lang="fr-FR" dirty="0">
                <a:latin typeface="Avenir Book" panose="02000503020000020003" pitchFamily="2" charset="0"/>
              </a:rPr>
              <a:t>mais doit augmenter ses chances d’</a:t>
            </a:r>
            <a:r>
              <a:rPr lang="fr-FR" dirty="0" err="1">
                <a:latin typeface="Avenir Book" panose="02000503020000020003" pitchFamily="2" charset="0"/>
              </a:rPr>
              <a:t>isp</a:t>
            </a:r>
            <a:endParaRPr lang="fr-FR" dirty="0">
              <a:latin typeface="Avenir Book" panose="02000503020000020003" pitchFamily="2" charset="0"/>
            </a:endParaRPr>
          </a:p>
          <a:p>
            <a:pPr lvl="1">
              <a:lnSpc>
                <a:spcPct val="11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Pas d’obligation de résultats</a:t>
            </a:r>
            <a:r>
              <a:rPr lang="fr-FR" dirty="0">
                <a:latin typeface="Avenir Book" panose="02000503020000020003" pitchFamily="2" charset="0"/>
              </a:rPr>
              <a:t>, mais une obligation de moyens</a:t>
            </a:r>
          </a:p>
          <a:p>
            <a:pPr lvl="1">
              <a:lnSpc>
                <a:spcPct val="11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Dérogation à la logique de RAE</a:t>
            </a:r>
            <a:r>
              <a:rPr lang="fr-FR" dirty="0">
                <a:latin typeface="Avenir Book" panose="02000503020000020003" pitchFamily="2" charset="0"/>
              </a:rPr>
              <a:t>, mais uniquement dans les périodes d’études : l’</a:t>
            </a:r>
            <a:r>
              <a:rPr lang="fr-FR" dirty="0" err="1">
                <a:latin typeface="Avenir Book" panose="02000503020000020003" pitchFamily="2" charset="0"/>
              </a:rPr>
              <a:t>étudiant·e</a:t>
            </a:r>
            <a:r>
              <a:rPr lang="fr-FR" dirty="0">
                <a:latin typeface="Avenir Book" panose="02000503020000020003" pitchFamily="2" charset="0"/>
              </a:rPr>
              <a:t> doit chercher un job (COE) dans les périodes « compatibles avec ses études ».</a:t>
            </a:r>
          </a:p>
        </p:txBody>
      </p:sp>
    </p:spTree>
    <p:extLst>
      <p:ext uri="{BB962C8B-B14F-4D97-AF65-F5344CB8AC3E}">
        <p14:creationId xmlns:p14="http://schemas.microsoft.com/office/powerpoint/2010/main" val="412387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Zones de friction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Accès aux études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Enseignement supérieur : </a:t>
            </a:r>
            <a:r>
              <a:rPr lang="fr-FR" dirty="0">
                <a:latin typeface="Avenir Book" panose="02000503020000020003" pitchFamily="2" charset="0"/>
              </a:rPr>
              <a:t>libre accès absolu, indépendamment des débouchés potentiels, tant que l’on a le CESS (exceptions : médecine et </a:t>
            </a:r>
            <a:r>
              <a:rPr lang="fr-FR" dirty="0" err="1">
                <a:latin typeface="Avenir Book" panose="02000503020000020003" pitchFamily="2" charset="0"/>
              </a:rPr>
              <a:t>polytech</a:t>
            </a:r>
            <a:r>
              <a:rPr lang="fr-FR" dirty="0">
                <a:latin typeface="Avenir Book" panose="02000503020000020003" pitchFamily="2" charset="0"/>
              </a:rPr>
              <a:t>). Pas de véritable structure publique d’orientation aux études et concurrence institutionnelle maximale (liée au financement).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CPAS : </a:t>
            </a:r>
            <a:r>
              <a:rPr lang="fr-FR" dirty="0">
                <a:latin typeface="Avenir Book" panose="02000503020000020003" pitchFamily="2" charset="0"/>
              </a:rPr>
              <a:t>démonstration que le jeune va augmenter ses chances d’</a:t>
            </a:r>
            <a:r>
              <a:rPr lang="fr-FR" dirty="0" err="1">
                <a:latin typeface="Avenir Book" panose="02000503020000020003" pitchFamily="2" charset="0"/>
              </a:rPr>
              <a:t>isp</a:t>
            </a:r>
            <a:r>
              <a:rPr lang="fr-FR" dirty="0">
                <a:latin typeface="Avenir Book" panose="02000503020000020003" pitchFamily="2" charset="0"/>
              </a:rPr>
              <a:t>. Interprétations très diverses de cette notion et jurisprudence fluctuante.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Conséquence : </a:t>
            </a:r>
            <a:r>
              <a:rPr lang="fr-FR" dirty="0">
                <a:latin typeface="Avenir Book" panose="02000503020000020003" pitchFamily="2" charset="0"/>
              </a:rPr>
              <a:t>informations contradictoires reçues par les jeunes. Pratiques de marketing déontologiquement questionnables dans certains EES. Pratiques pédagogiquement questionnables dans certains CPAS. Manque de communication patent entre EES (jury) et CPAS.</a:t>
            </a:r>
          </a:p>
        </p:txBody>
      </p:sp>
    </p:spTree>
    <p:extLst>
      <p:ext uri="{BB962C8B-B14F-4D97-AF65-F5344CB8AC3E}">
        <p14:creationId xmlns:p14="http://schemas.microsoft.com/office/powerpoint/2010/main" val="256642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Zones de friction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Poursuite des études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Enseignement supérieur : </a:t>
            </a:r>
            <a:r>
              <a:rPr lang="fr-FR" dirty="0">
                <a:latin typeface="Avenir Book" panose="02000503020000020003" pitchFamily="2" charset="0"/>
              </a:rPr>
              <a:t>tant qu’un </a:t>
            </a:r>
            <a:r>
              <a:rPr lang="fr-FR" dirty="0" err="1">
                <a:latin typeface="Avenir Book" panose="02000503020000020003" pitchFamily="2" charset="0"/>
              </a:rPr>
              <a:t>étudiant·e</a:t>
            </a:r>
            <a:r>
              <a:rPr lang="fr-FR" dirty="0">
                <a:latin typeface="Avenir Book" panose="02000503020000020003" pitchFamily="2" charset="0"/>
              </a:rPr>
              <a:t> est </a:t>
            </a:r>
            <a:r>
              <a:rPr lang="fr-FR" dirty="0" err="1">
                <a:latin typeface="Avenir Book" panose="02000503020000020003" pitchFamily="2" charset="0"/>
              </a:rPr>
              <a:t>financé·e</a:t>
            </a:r>
            <a:r>
              <a:rPr lang="fr-FR" dirty="0">
                <a:latin typeface="Avenir Book" panose="02000503020000020003" pitchFamily="2" charset="0"/>
              </a:rPr>
              <a:t>, c’est qu’il est jugé « apte » à suivre des études. Dérogations possibles au cas par cas. Fixation du rythme par décret (nouveau décret vient d’entrer en application).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CPAS : </a:t>
            </a:r>
            <a:r>
              <a:rPr lang="fr-FR" dirty="0">
                <a:latin typeface="Avenir Book" panose="02000503020000020003" pitchFamily="2" charset="0"/>
              </a:rPr>
              <a:t>appréciation au cas par cas des efforts déployés par l’</a:t>
            </a:r>
            <a:r>
              <a:rPr lang="fr-FR" dirty="0" err="1">
                <a:latin typeface="Avenir Book" panose="02000503020000020003" pitchFamily="2" charset="0"/>
              </a:rPr>
              <a:t>étudiant·e</a:t>
            </a:r>
            <a:r>
              <a:rPr lang="fr-FR" dirty="0">
                <a:latin typeface="Avenir Book" panose="02000503020000020003" pitchFamily="2" charset="0"/>
              </a:rPr>
              <a:t>. Pas de « prolongation anormale ». Interprétations très diverses de la possibilité d’échec.</a:t>
            </a:r>
          </a:p>
          <a:p>
            <a:pPr lvl="1">
              <a:lnSpc>
                <a:spcPct val="120000"/>
              </a:lnSpc>
            </a:pP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Conséquence :</a:t>
            </a:r>
            <a:r>
              <a:rPr lang="fr-FR" dirty="0">
                <a:latin typeface="Avenir Book" panose="02000503020000020003" pitchFamily="2" charset="0"/>
              </a:rPr>
              <a:t>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</a:t>
            </a:r>
            <a:r>
              <a:rPr lang="fr-FR" dirty="0" err="1">
                <a:latin typeface="Avenir Book" panose="02000503020000020003" pitchFamily="2" charset="0"/>
              </a:rPr>
              <a:t>soutenu.es</a:t>
            </a:r>
            <a:r>
              <a:rPr lang="fr-FR" dirty="0">
                <a:latin typeface="Avenir Book" panose="02000503020000020003" pitchFamily="2" charset="0"/>
              </a:rPr>
              <a:t> financièrement par un niveau de pouvoir mais pas par un autre (schizophrénie institutionnelle ?). </a:t>
            </a:r>
            <a:br>
              <a:rPr lang="fr-FR" dirty="0">
                <a:latin typeface="Avenir Book" panose="02000503020000020003" pitchFamily="2" charset="0"/>
              </a:rPr>
            </a:br>
            <a:r>
              <a:rPr lang="fr-FR" dirty="0">
                <a:latin typeface="Avenir Book" panose="02000503020000020003" pitchFamily="2" charset="0"/>
              </a:rPr>
              <a:t>Pose la question de l’égalité entre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1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Zones de friction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Accès à l’aide sociale (ES) et à l’intégration sociale (CPAS)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Enseignement supérieur : </a:t>
            </a:r>
            <a:r>
              <a:rPr lang="fr-FR" dirty="0">
                <a:latin typeface="Avenir Book" panose="02000503020000020003" pitchFamily="2" charset="0"/>
              </a:rPr>
              <a:t>généralement, logique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résiduaire</a:t>
            </a:r>
            <a:r>
              <a:rPr lang="fr-FR" dirty="0">
                <a:latin typeface="Avenir Book" panose="02000503020000020003" pitchFamily="2" charset="0"/>
              </a:rPr>
              <a:t>. L’</a:t>
            </a:r>
            <a:r>
              <a:rPr lang="fr-FR" dirty="0" err="1">
                <a:latin typeface="Avenir Book" panose="02000503020000020003" pitchFamily="2" charset="0"/>
              </a:rPr>
              <a:t>étudiant·e</a:t>
            </a:r>
            <a:r>
              <a:rPr lang="fr-FR" dirty="0">
                <a:latin typeface="Avenir Book" panose="02000503020000020003" pitchFamily="2" charset="0"/>
              </a:rPr>
              <a:t> doit avoir épuisé toutes les autres sources potentielles. L’intervention ne couvre que des frais académiques. Attention : fortes variations entre EEES (liées aux moyens mais pas uniquement).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CPAS :</a:t>
            </a:r>
            <a:r>
              <a:rPr lang="fr-FR" dirty="0">
                <a:latin typeface="Avenir Book" panose="02000503020000020003" pitchFamily="2" charset="0"/>
              </a:rPr>
              <a:t> logique </a:t>
            </a:r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résiduaire</a:t>
            </a:r>
            <a:r>
              <a:rPr lang="fr-FR" dirty="0">
                <a:latin typeface="Avenir Book" panose="02000503020000020003" pitchFamily="2" charset="0"/>
              </a:rPr>
              <a:t>. Parfois, prise en compte de l’intervention de l’EEES (or celle-ci n’est pas pensée pour couvrir les frais de vie mais juste des frais spécifiques aux études). Attention : fortes variations entre CPAS.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Conséquence : </a:t>
            </a:r>
            <a:r>
              <a:rPr lang="fr-FR" dirty="0">
                <a:latin typeface="Avenir Book" panose="02000503020000020003" pitchFamily="2" charset="0"/>
              </a:rPr>
              <a:t>ping-pong.</a:t>
            </a:r>
          </a:p>
        </p:txBody>
      </p:sp>
    </p:spTree>
    <p:extLst>
      <p:ext uri="{BB962C8B-B14F-4D97-AF65-F5344CB8AC3E}">
        <p14:creationId xmlns:p14="http://schemas.microsoft.com/office/powerpoint/2010/main" val="358233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Zones de friction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Erasmus+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Enseignement supérieur : </a:t>
            </a:r>
            <a:r>
              <a:rPr lang="fr-FR" dirty="0">
                <a:latin typeface="Avenir Book" panose="02000503020000020003" pitchFamily="2" charset="0"/>
              </a:rPr>
              <a:t>incitation à suivre un Erasmus+, voire obligation pour certaines filières. 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CPAS : </a:t>
            </a:r>
            <a:r>
              <a:rPr lang="fr-FR" dirty="0">
                <a:latin typeface="Avenir Book" panose="02000503020000020003" pitchFamily="2" charset="0"/>
              </a:rPr>
              <a:t>appréciation au cas par cas. Cas relativement fréquent : pas de soutien (vu la règle de résidence sur le territoire). 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Conséquence : </a:t>
            </a:r>
            <a:r>
              <a:rPr lang="fr-FR" dirty="0">
                <a:latin typeface="Avenir Book" panose="02000503020000020003" pitchFamily="2" charset="0"/>
              </a:rPr>
              <a:t>mise en place de véritables filières de relégation.</a:t>
            </a:r>
          </a:p>
        </p:txBody>
      </p:sp>
    </p:spTree>
    <p:extLst>
      <p:ext uri="{BB962C8B-B14F-4D97-AF65-F5344CB8AC3E}">
        <p14:creationId xmlns:p14="http://schemas.microsoft.com/office/powerpoint/2010/main" val="28338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A906-293C-9A38-1056-B40515D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venir Book" panose="02000503020000020003" pitchFamily="2" charset="0"/>
              </a:rPr>
              <a:t>Zones de friction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54F95-C383-E666-5F4C-A86C877E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Poursuite des études (bis) : logiques administratives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Enseignement supérieur : </a:t>
            </a:r>
            <a:r>
              <a:rPr lang="fr-FR" dirty="0">
                <a:latin typeface="Avenir Book" panose="02000503020000020003" pitchFamily="2" charset="0"/>
              </a:rPr>
              <a:t>communication des résultats parfois très longtemps après la session (fonction de la </a:t>
            </a:r>
            <a:r>
              <a:rPr lang="fr-FR" dirty="0" err="1">
                <a:latin typeface="Avenir Book" panose="02000503020000020003" pitchFamily="2" charset="0"/>
              </a:rPr>
              <a:t>délibé</a:t>
            </a:r>
            <a:r>
              <a:rPr lang="fr-FR" dirty="0">
                <a:latin typeface="Avenir Book" panose="02000503020000020003" pitchFamily="2" charset="0"/>
              </a:rPr>
              <a:t> + recours éventuels), singulièrement en janvier (résultats sortent parfois en mars-avril).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CPAS : </a:t>
            </a:r>
            <a:r>
              <a:rPr lang="fr-FR" dirty="0">
                <a:latin typeface="Avenir Book" panose="02000503020000020003" pitchFamily="2" charset="0"/>
              </a:rPr>
              <a:t>assez fréquemment, exigence d’un </a:t>
            </a:r>
            <a:r>
              <a:rPr lang="fr-FR" dirty="0" err="1">
                <a:latin typeface="Avenir Book" panose="02000503020000020003" pitchFamily="2" charset="0"/>
              </a:rPr>
              <a:t>reporting</a:t>
            </a:r>
            <a:r>
              <a:rPr lang="fr-FR" dirty="0">
                <a:latin typeface="Avenir Book" panose="02000503020000020003" pitchFamily="2" charset="0"/>
              </a:rPr>
              <a:t> rapide après la session pour évaluer si l’</a:t>
            </a:r>
            <a:r>
              <a:rPr lang="fr-FR" dirty="0" err="1">
                <a:latin typeface="Avenir Book" panose="02000503020000020003" pitchFamily="2" charset="0"/>
              </a:rPr>
              <a:t>étudiant.e</a:t>
            </a:r>
            <a:r>
              <a:rPr lang="fr-FR" dirty="0">
                <a:latin typeface="Avenir Book" panose="02000503020000020003" pitchFamily="2" charset="0"/>
              </a:rPr>
              <a:t> fait effectivement les efforts nécessaires pour réussir. </a:t>
            </a:r>
          </a:p>
          <a:p>
            <a:pPr lvl="1"/>
            <a:r>
              <a:rPr lang="fr-FR" dirty="0">
                <a:solidFill>
                  <a:schemeClr val="accent2"/>
                </a:solidFill>
                <a:latin typeface="Avenir Book" panose="02000503020000020003" pitchFamily="2" charset="0"/>
              </a:rPr>
              <a:t>Conséquence : </a:t>
            </a:r>
            <a:r>
              <a:rPr lang="fr-FR" dirty="0">
                <a:latin typeface="Avenir Book" panose="02000503020000020003" pitchFamily="2" charset="0"/>
              </a:rPr>
              <a:t>pression lourde sur les </a:t>
            </a:r>
            <a:r>
              <a:rPr lang="fr-FR" dirty="0" err="1">
                <a:latin typeface="Avenir Book" panose="02000503020000020003" pitchFamily="2" charset="0"/>
              </a:rPr>
              <a:t>étudiant.es</a:t>
            </a:r>
            <a:r>
              <a:rPr lang="fr-FR" dirty="0">
                <a:latin typeface="Avenir Book" panose="02000503020000020003" pitchFamily="2" charset="0"/>
              </a:rPr>
              <a:t> qui sont </a:t>
            </a:r>
            <a:r>
              <a:rPr lang="fr-FR" dirty="0" err="1">
                <a:latin typeface="Avenir Book" panose="02000503020000020003" pitchFamily="2" charset="0"/>
              </a:rPr>
              <a:t>coincé.es</a:t>
            </a:r>
            <a:r>
              <a:rPr lang="fr-FR" dirty="0">
                <a:latin typeface="Avenir Book" panose="02000503020000020003" pitchFamily="2" charset="0"/>
              </a:rPr>
              <a:t> entre deux logiques administratives.</a:t>
            </a:r>
          </a:p>
        </p:txBody>
      </p:sp>
    </p:spTree>
    <p:extLst>
      <p:ext uri="{BB962C8B-B14F-4D97-AF65-F5344CB8AC3E}">
        <p14:creationId xmlns:p14="http://schemas.microsoft.com/office/powerpoint/2010/main" val="12175800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Office PowerPoint</Application>
  <PresentationFormat>Grand écran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Avenir Book</vt:lpstr>
      <vt:lpstr>Calibri</vt:lpstr>
      <vt:lpstr>Calibri Light</vt:lpstr>
      <vt:lpstr>Thème Office</vt:lpstr>
      <vt:lpstr>Etudiant·es et CPAS</vt:lpstr>
      <vt:lpstr>Quelques éléments lexicaux</vt:lpstr>
      <vt:lpstr>Accès à l’enseignement supérieur</vt:lpstr>
      <vt:lpstr>Accès à l’intégration sociale</vt:lpstr>
      <vt:lpstr>Zones de friction</vt:lpstr>
      <vt:lpstr>Zones de friction</vt:lpstr>
      <vt:lpstr>Zones de friction</vt:lpstr>
      <vt:lpstr>Zones de friction</vt:lpstr>
      <vt:lpstr>Zones de friction</vt:lpstr>
      <vt:lpstr>Eléments d’études sociologiques  sur la précarité étudiante (1)</vt:lpstr>
      <vt:lpstr>Eléments d’études sociologiques  sur la précarité étudiante (2)</vt:lpstr>
      <vt:lpstr>Zoom rapide sur le non-recours</vt:lpstr>
      <vt:lpstr>Quelques pistes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Etudiant·es et CPAS</dc:title>
  <dc:creator>Renaud Maes</dc:creator>
  <cp:lastModifiedBy>Sanoussy Balde</cp:lastModifiedBy>
  <cp:revision>2</cp:revision>
  <cp:lastPrinted>2022-12-11T13:50:06Z</cp:lastPrinted>
  <dcterms:created xsi:type="dcterms:W3CDTF">2022-12-11T11:18:21Z</dcterms:created>
  <dcterms:modified xsi:type="dcterms:W3CDTF">2022-12-12T06:54:10Z</dcterms:modified>
</cp:coreProperties>
</file>