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sldIdLst>
    <p:sldId id="256" r:id="rId2"/>
    <p:sldId id="257" r:id="rId3"/>
    <p:sldId id="455" r:id="rId4"/>
    <p:sldId id="456" r:id="rId5"/>
    <p:sldId id="461" r:id="rId6"/>
    <p:sldId id="462" r:id="rId7"/>
    <p:sldId id="459" r:id="rId8"/>
    <p:sldId id="464" r:id="rId9"/>
    <p:sldId id="465" r:id="rId10"/>
    <p:sldId id="466" r:id="rId11"/>
    <p:sldId id="467" r:id="rId12"/>
    <p:sldId id="260" r:id="rId13"/>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38"/>
    <p:restoredTop sz="96327"/>
  </p:normalViewPr>
  <p:slideViewPr>
    <p:cSldViewPr snapToGrid="0">
      <p:cViewPr varScale="1">
        <p:scale>
          <a:sx n="77" d="100"/>
          <a:sy n="77" d="100"/>
        </p:scale>
        <p:origin x="216" y="6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696118-6E1E-435B-976D-F2669442BA39}"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1413592F-63B7-499D-B48F-85B6CD34A1F0}">
      <dgm:prSet/>
      <dgm:spPr/>
      <dgm:t>
        <a:bodyPr/>
        <a:lstStyle/>
        <a:p>
          <a:r>
            <a:rPr lang="fr-BE"/>
            <a:t>Gradient social dans la prise en charge</a:t>
          </a:r>
          <a:endParaRPr lang="en-US"/>
        </a:p>
      </dgm:t>
    </dgm:pt>
    <dgm:pt modelId="{1808998B-6A52-4C02-8513-0470C8C87D70}" type="parTrans" cxnId="{F5DD4ABB-0CAE-4A88-98AF-803C99F832B5}">
      <dgm:prSet/>
      <dgm:spPr/>
      <dgm:t>
        <a:bodyPr/>
        <a:lstStyle/>
        <a:p>
          <a:endParaRPr lang="en-US"/>
        </a:p>
      </dgm:t>
    </dgm:pt>
    <dgm:pt modelId="{91CDD024-4B9C-4138-A929-3ABC4872ADA8}" type="sibTrans" cxnId="{F5DD4ABB-0CAE-4A88-98AF-803C99F832B5}">
      <dgm:prSet/>
      <dgm:spPr/>
      <dgm:t>
        <a:bodyPr/>
        <a:lstStyle/>
        <a:p>
          <a:endParaRPr lang="en-US"/>
        </a:p>
      </dgm:t>
    </dgm:pt>
    <dgm:pt modelId="{EDF10E46-503F-461E-9252-6ADC3590A350}">
      <dgm:prSet/>
      <dgm:spPr/>
      <dgm:t>
        <a:bodyPr/>
        <a:lstStyle/>
        <a:p>
          <a:r>
            <a:rPr lang="fr-BE" dirty="0"/>
            <a:t>Littéracie en matière de de santé</a:t>
          </a:r>
          <a:endParaRPr lang="en-US" dirty="0"/>
        </a:p>
      </dgm:t>
    </dgm:pt>
    <dgm:pt modelId="{9CFEF3EE-E974-4B57-AA44-9E3B178996F1}" type="parTrans" cxnId="{6D975950-7A81-44DF-A985-E25518CF281B}">
      <dgm:prSet/>
      <dgm:spPr/>
      <dgm:t>
        <a:bodyPr/>
        <a:lstStyle/>
        <a:p>
          <a:endParaRPr lang="en-US"/>
        </a:p>
      </dgm:t>
    </dgm:pt>
    <dgm:pt modelId="{F56325D0-FB83-46F0-919C-74AD1F840332}" type="sibTrans" cxnId="{6D975950-7A81-44DF-A985-E25518CF281B}">
      <dgm:prSet/>
      <dgm:spPr/>
      <dgm:t>
        <a:bodyPr/>
        <a:lstStyle/>
        <a:p>
          <a:endParaRPr lang="en-US"/>
        </a:p>
      </dgm:t>
    </dgm:pt>
    <dgm:pt modelId="{114FE7E4-B69A-412D-B6E9-BAE80FC31E56}">
      <dgm:prSet/>
      <dgm:spPr/>
      <dgm:t>
        <a:bodyPr/>
        <a:lstStyle/>
        <a:p>
          <a:r>
            <a:rPr lang="fr-BE"/>
            <a:t>Renoncement aux soins</a:t>
          </a:r>
          <a:endParaRPr lang="en-US"/>
        </a:p>
      </dgm:t>
    </dgm:pt>
    <dgm:pt modelId="{C7E4AA62-6CFE-48AD-BD91-AD69B3694560}" type="parTrans" cxnId="{3F0FB369-FE5D-48F7-8034-84CC8257BD29}">
      <dgm:prSet/>
      <dgm:spPr/>
      <dgm:t>
        <a:bodyPr/>
        <a:lstStyle/>
        <a:p>
          <a:endParaRPr lang="en-US"/>
        </a:p>
      </dgm:t>
    </dgm:pt>
    <dgm:pt modelId="{905BDCA5-510B-4219-8D0C-863BEB9ABE19}" type="sibTrans" cxnId="{3F0FB369-FE5D-48F7-8034-84CC8257BD29}">
      <dgm:prSet/>
      <dgm:spPr/>
      <dgm:t>
        <a:bodyPr/>
        <a:lstStyle/>
        <a:p>
          <a:endParaRPr lang="en-US"/>
        </a:p>
      </dgm:t>
    </dgm:pt>
    <dgm:pt modelId="{DE154366-DE14-4BD8-A6C6-0E827ED7902F}">
      <dgm:prSet/>
      <dgm:spPr/>
      <dgm:t>
        <a:bodyPr/>
        <a:lstStyle/>
        <a:p>
          <a:r>
            <a:rPr lang="fr-FR"/>
            <a:t>Chute des recours aux urgences pour des pathologies à risque vital (AVC, …) </a:t>
          </a:r>
          <a:endParaRPr lang="en-US"/>
        </a:p>
      </dgm:t>
    </dgm:pt>
    <dgm:pt modelId="{653186AC-5B63-4E92-8876-F55ED71C8342}" type="parTrans" cxnId="{0E9DFA0D-823A-49E2-A1DC-1350D3D636CD}">
      <dgm:prSet/>
      <dgm:spPr/>
      <dgm:t>
        <a:bodyPr/>
        <a:lstStyle/>
        <a:p>
          <a:endParaRPr lang="en-US"/>
        </a:p>
      </dgm:t>
    </dgm:pt>
    <dgm:pt modelId="{88793544-3474-406D-A9EC-C6B3BF38175C}" type="sibTrans" cxnId="{0E9DFA0D-823A-49E2-A1DC-1350D3D636CD}">
      <dgm:prSet/>
      <dgm:spPr/>
      <dgm:t>
        <a:bodyPr/>
        <a:lstStyle/>
        <a:p>
          <a:endParaRPr lang="en-US"/>
        </a:p>
      </dgm:t>
    </dgm:pt>
    <dgm:pt modelId="{816C034A-9B3A-4B2D-BB17-AABB8D3733FA}">
      <dgm:prSet/>
      <dgm:spPr/>
      <dgm:t>
        <a:bodyPr/>
        <a:lstStyle/>
        <a:p>
          <a:r>
            <a:rPr lang="fr-FR" dirty="0"/>
            <a:t>Retards de prise en charge des pathologies chroniques </a:t>
          </a:r>
          <a:endParaRPr lang="en-US" dirty="0"/>
        </a:p>
      </dgm:t>
    </dgm:pt>
    <dgm:pt modelId="{2937519E-0FD8-4111-9981-ABBF13E453F8}" type="parTrans" cxnId="{0A4EFECC-BDB1-4D14-93EB-72C999CD76A4}">
      <dgm:prSet/>
      <dgm:spPr/>
      <dgm:t>
        <a:bodyPr/>
        <a:lstStyle/>
        <a:p>
          <a:endParaRPr lang="en-US"/>
        </a:p>
      </dgm:t>
    </dgm:pt>
    <dgm:pt modelId="{498C0223-CFF7-4B97-8709-A1FDF5D572DE}" type="sibTrans" cxnId="{0A4EFECC-BDB1-4D14-93EB-72C999CD76A4}">
      <dgm:prSet/>
      <dgm:spPr/>
      <dgm:t>
        <a:bodyPr/>
        <a:lstStyle/>
        <a:p>
          <a:endParaRPr lang="en-US"/>
        </a:p>
      </dgm:t>
    </dgm:pt>
    <dgm:pt modelId="{1F9AC2CE-75C1-8A40-88A6-44B509D9A621}">
      <dgm:prSet/>
      <dgm:spPr/>
      <dgm:t>
        <a:bodyPr/>
        <a:lstStyle/>
        <a:p>
          <a:r>
            <a:rPr lang="en-US" dirty="0"/>
            <a:t>Population </a:t>
          </a:r>
          <a:r>
            <a:rPr lang="en-US" dirty="0" err="1"/>
            <a:t>précaires</a:t>
          </a:r>
          <a:r>
            <a:rPr lang="en-US" dirty="0"/>
            <a:t> se </a:t>
          </a:r>
          <a:r>
            <a:rPr lang="en-US" dirty="0" err="1"/>
            <a:t>perçoivent</a:t>
          </a:r>
          <a:r>
            <a:rPr lang="en-US" dirty="0"/>
            <a:t> plus </a:t>
          </a:r>
          <a:r>
            <a:rPr lang="en-US" dirty="0" err="1"/>
            <a:t>en</a:t>
          </a:r>
          <a:r>
            <a:rPr lang="en-US" dirty="0"/>
            <a:t> </a:t>
          </a:r>
          <a:r>
            <a:rPr lang="en-US" dirty="0" err="1"/>
            <a:t>mauvaise</a:t>
          </a:r>
          <a:r>
            <a:rPr lang="en-US" dirty="0"/>
            <a:t> </a:t>
          </a:r>
          <a:r>
            <a:rPr lang="en-US" dirty="0" err="1"/>
            <a:t>santé</a:t>
          </a:r>
          <a:r>
            <a:rPr lang="en-US" dirty="0"/>
            <a:t> et </a:t>
          </a:r>
          <a:r>
            <a:rPr lang="en-US" dirty="0" err="1"/>
            <a:t>ont</a:t>
          </a:r>
          <a:r>
            <a:rPr lang="en-US" dirty="0"/>
            <a:t> </a:t>
          </a:r>
          <a:r>
            <a:rPr lang="en-US" dirty="0" err="1"/>
            <a:t>moins</a:t>
          </a:r>
          <a:r>
            <a:rPr lang="en-US" dirty="0"/>
            <a:t> </a:t>
          </a:r>
          <a:r>
            <a:rPr lang="en-US" dirty="0" err="1"/>
            <a:t>recours</a:t>
          </a:r>
          <a:r>
            <a:rPr lang="en-US" dirty="0"/>
            <a:t> </a:t>
          </a:r>
          <a:r>
            <a:rPr lang="en-US" dirty="0" err="1"/>
            <a:t>à</a:t>
          </a:r>
          <a:r>
            <a:rPr lang="en-US" dirty="0"/>
            <a:t> la </a:t>
          </a:r>
          <a:r>
            <a:rPr lang="en-US" i="1" dirty="0"/>
            <a:t>prevention</a:t>
          </a:r>
          <a:endParaRPr lang="en-US" dirty="0"/>
        </a:p>
      </dgm:t>
    </dgm:pt>
    <dgm:pt modelId="{19FE1F87-7B98-E942-A721-1B0500194B9B}" type="parTrans" cxnId="{33B98F47-F6B0-6848-A128-FBF236753927}">
      <dgm:prSet/>
      <dgm:spPr/>
      <dgm:t>
        <a:bodyPr/>
        <a:lstStyle/>
        <a:p>
          <a:endParaRPr lang="en-GB"/>
        </a:p>
      </dgm:t>
    </dgm:pt>
    <dgm:pt modelId="{52FFC591-7E6A-9B41-BC57-C8EDEC65C38E}" type="sibTrans" cxnId="{33B98F47-F6B0-6848-A128-FBF236753927}">
      <dgm:prSet/>
      <dgm:spPr/>
      <dgm:t>
        <a:bodyPr/>
        <a:lstStyle/>
        <a:p>
          <a:endParaRPr lang="en-GB"/>
        </a:p>
      </dgm:t>
    </dgm:pt>
    <dgm:pt modelId="{F4E6540E-DD41-4640-8167-3D55082DCC7D}">
      <dgm:prSet/>
      <dgm:spPr/>
      <dgm:t>
        <a:bodyPr/>
        <a:lstStyle/>
        <a:p>
          <a:r>
            <a:rPr lang="fr-BE" dirty="0"/>
            <a:t>Moins de médecins de famille</a:t>
          </a:r>
          <a:endParaRPr lang="en-US" dirty="0"/>
        </a:p>
      </dgm:t>
    </dgm:pt>
    <dgm:pt modelId="{C007FEBD-9B0B-F141-BD47-7F19A8398CE9}" type="parTrans" cxnId="{4360240C-53C4-A842-AC22-7511B08CAFFF}">
      <dgm:prSet/>
      <dgm:spPr/>
      <dgm:t>
        <a:bodyPr/>
        <a:lstStyle/>
        <a:p>
          <a:endParaRPr lang="en-US"/>
        </a:p>
      </dgm:t>
    </dgm:pt>
    <dgm:pt modelId="{0E51F788-13BF-E840-B10C-C02269D491BC}" type="sibTrans" cxnId="{4360240C-53C4-A842-AC22-7511B08CAFFF}">
      <dgm:prSet/>
      <dgm:spPr/>
      <dgm:t>
        <a:bodyPr/>
        <a:lstStyle/>
        <a:p>
          <a:endParaRPr lang="en-US"/>
        </a:p>
      </dgm:t>
    </dgm:pt>
    <dgm:pt modelId="{EE2EA6EB-9A7C-E64B-A3C2-3C34DD6C23FB}">
      <dgm:prSet/>
      <dgm:spPr/>
      <dgm:t>
        <a:bodyPr/>
        <a:lstStyle/>
        <a:p>
          <a:r>
            <a:rPr lang="en-US" dirty="0"/>
            <a:t>Non-</a:t>
          </a:r>
          <a:r>
            <a:rPr lang="en-US" dirty="0" err="1"/>
            <a:t>recours</a:t>
          </a:r>
          <a:r>
            <a:rPr lang="en-US" dirty="0"/>
            <a:t> au droit</a:t>
          </a:r>
        </a:p>
      </dgm:t>
    </dgm:pt>
    <dgm:pt modelId="{D4E7E997-E889-BF45-970C-F3BD664B860A}" type="parTrans" cxnId="{9BAF9361-4C61-0843-92E1-791A36FBB462}">
      <dgm:prSet/>
      <dgm:spPr/>
      <dgm:t>
        <a:bodyPr/>
        <a:lstStyle/>
        <a:p>
          <a:endParaRPr lang="en-US"/>
        </a:p>
      </dgm:t>
    </dgm:pt>
    <dgm:pt modelId="{C36E38E0-152A-C64E-9744-4436A5D06EB9}" type="sibTrans" cxnId="{9BAF9361-4C61-0843-92E1-791A36FBB462}">
      <dgm:prSet/>
      <dgm:spPr/>
      <dgm:t>
        <a:bodyPr/>
        <a:lstStyle/>
        <a:p>
          <a:endParaRPr lang="en-US"/>
        </a:p>
      </dgm:t>
    </dgm:pt>
    <dgm:pt modelId="{1BEED8FB-FEF8-524A-B88D-7E4B9F288A9F}" type="pres">
      <dgm:prSet presAssocID="{00696118-6E1E-435B-976D-F2669442BA39}" presName="Name0" presStyleCnt="0">
        <dgm:presLayoutVars>
          <dgm:dir/>
          <dgm:animLvl val="lvl"/>
          <dgm:resizeHandles val="exact"/>
        </dgm:presLayoutVars>
      </dgm:prSet>
      <dgm:spPr/>
    </dgm:pt>
    <dgm:pt modelId="{A20CA160-B41B-CF45-94C9-BBD641E97585}" type="pres">
      <dgm:prSet presAssocID="{1413592F-63B7-499D-B48F-85B6CD34A1F0}" presName="composite" presStyleCnt="0"/>
      <dgm:spPr/>
    </dgm:pt>
    <dgm:pt modelId="{92BDE8DB-1D76-864C-8E46-8DD5C928AD4E}" type="pres">
      <dgm:prSet presAssocID="{1413592F-63B7-499D-B48F-85B6CD34A1F0}" presName="parTx" presStyleLbl="alignNode1" presStyleIdx="0" presStyleCnt="2">
        <dgm:presLayoutVars>
          <dgm:chMax val="0"/>
          <dgm:chPref val="0"/>
          <dgm:bulletEnabled val="1"/>
        </dgm:presLayoutVars>
      </dgm:prSet>
      <dgm:spPr/>
    </dgm:pt>
    <dgm:pt modelId="{12B74033-B068-C444-9E87-C110BEF57DA9}" type="pres">
      <dgm:prSet presAssocID="{1413592F-63B7-499D-B48F-85B6CD34A1F0}" presName="desTx" presStyleLbl="alignAccFollowNode1" presStyleIdx="0" presStyleCnt="2">
        <dgm:presLayoutVars>
          <dgm:bulletEnabled val="1"/>
        </dgm:presLayoutVars>
      </dgm:prSet>
      <dgm:spPr/>
    </dgm:pt>
    <dgm:pt modelId="{4AD6CAA6-AD4D-1947-A99C-FEA01468C314}" type="pres">
      <dgm:prSet presAssocID="{91CDD024-4B9C-4138-A929-3ABC4872ADA8}" presName="space" presStyleCnt="0"/>
      <dgm:spPr/>
    </dgm:pt>
    <dgm:pt modelId="{BFC4B45B-BF53-C84E-915C-8D5E11C822A4}" type="pres">
      <dgm:prSet presAssocID="{114FE7E4-B69A-412D-B6E9-BAE80FC31E56}" presName="composite" presStyleCnt="0"/>
      <dgm:spPr/>
    </dgm:pt>
    <dgm:pt modelId="{8A29399A-34AC-ED40-B3F5-ED4807C16B0C}" type="pres">
      <dgm:prSet presAssocID="{114FE7E4-B69A-412D-B6E9-BAE80FC31E56}" presName="parTx" presStyleLbl="alignNode1" presStyleIdx="1" presStyleCnt="2">
        <dgm:presLayoutVars>
          <dgm:chMax val="0"/>
          <dgm:chPref val="0"/>
          <dgm:bulletEnabled val="1"/>
        </dgm:presLayoutVars>
      </dgm:prSet>
      <dgm:spPr/>
    </dgm:pt>
    <dgm:pt modelId="{89386FED-B01D-4E49-A3DB-F312D7B8AF4C}" type="pres">
      <dgm:prSet presAssocID="{114FE7E4-B69A-412D-B6E9-BAE80FC31E56}" presName="desTx" presStyleLbl="alignAccFollowNode1" presStyleIdx="1" presStyleCnt="2">
        <dgm:presLayoutVars>
          <dgm:bulletEnabled val="1"/>
        </dgm:presLayoutVars>
      </dgm:prSet>
      <dgm:spPr/>
    </dgm:pt>
  </dgm:ptLst>
  <dgm:cxnLst>
    <dgm:cxn modelId="{11B16D09-A33D-DE40-B17D-D48D0735CF38}" type="presOf" srcId="{816C034A-9B3A-4B2D-BB17-AABB8D3733FA}" destId="{89386FED-B01D-4E49-A3DB-F312D7B8AF4C}" srcOrd="0" destOrd="1" presId="urn:microsoft.com/office/officeart/2005/8/layout/hList1"/>
    <dgm:cxn modelId="{4360240C-53C4-A842-AC22-7511B08CAFFF}" srcId="{1413592F-63B7-499D-B48F-85B6CD34A1F0}" destId="{F4E6540E-DD41-4640-8167-3D55082DCC7D}" srcOrd="1" destOrd="0" parTransId="{C007FEBD-9B0B-F141-BD47-7F19A8398CE9}" sibTransId="{0E51F788-13BF-E840-B10C-C02269D491BC}"/>
    <dgm:cxn modelId="{D7777C0D-E8B4-AF42-AF4D-191BD74BA036}" type="presOf" srcId="{00696118-6E1E-435B-976D-F2669442BA39}" destId="{1BEED8FB-FEF8-524A-B88D-7E4B9F288A9F}" srcOrd="0" destOrd="0" presId="urn:microsoft.com/office/officeart/2005/8/layout/hList1"/>
    <dgm:cxn modelId="{0E9DFA0D-823A-49E2-A1DC-1350D3D636CD}" srcId="{114FE7E4-B69A-412D-B6E9-BAE80FC31E56}" destId="{DE154366-DE14-4BD8-A6C6-0E827ED7902F}" srcOrd="0" destOrd="0" parTransId="{653186AC-5B63-4E92-8876-F55ED71C8342}" sibTransId="{88793544-3474-406D-A9EC-C6B3BF38175C}"/>
    <dgm:cxn modelId="{290C001D-168B-9340-986A-41377C96AB9E}" type="presOf" srcId="{1413592F-63B7-499D-B48F-85B6CD34A1F0}" destId="{92BDE8DB-1D76-864C-8E46-8DD5C928AD4E}" srcOrd="0" destOrd="0" presId="urn:microsoft.com/office/officeart/2005/8/layout/hList1"/>
    <dgm:cxn modelId="{33B98F47-F6B0-6848-A128-FBF236753927}" srcId="{1413592F-63B7-499D-B48F-85B6CD34A1F0}" destId="{1F9AC2CE-75C1-8A40-88A6-44B509D9A621}" srcOrd="2" destOrd="0" parTransId="{19FE1F87-7B98-E942-A721-1B0500194B9B}" sibTransId="{52FFC591-7E6A-9B41-BC57-C8EDEC65C38E}"/>
    <dgm:cxn modelId="{6D975950-7A81-44DF-A985-E25518CF281B}" srcId="{1413592F-63B7-499D-B48F-85B6CD34A1F0}" destId="{EDF10E46-503F-461E-9252-6ADC3590A350}" srcOrd="0" destOrd="0" parTransId="{9CFEF3EE-E974-4B57-AA44-9E3B178996F1}" sibTransId="{F56325D0-FB83-46F0-919C-74AD1F840332}"/>
    <dgm:cxn modelId="{F81B1359-56EF-414B-B033-C4588DB10EDB}" type="presOf" srcId="{F4E6540E-DD41-4640-8167-3D55082DCC7D}" destId="{12B74033-B068-C444-9E87-C110BEF57DA9}" srcOrd="0" destOrd="1" presId="urn:microsoft.com/office/officeart/2005/8/layout/hList1"/>
    <dgm:cxn modelId="{9BAF9361-4C61-0843-92E1-791A36FBB462}" srcId="{1413592F-63B7-499D-B48F-85B6CD34A1F0}" destId="{EE2EA6EB-9A7C-E64B-A3C2-3C34DD6C23FB}" srcOrd="3" destOrd="0" parTransId="{D4E7E997-E889-BF45-970C-F3BD664B860A}" sibTransId="{C36E38E0-152A-C64E-9744-4436A5D06EB9}"/>
    <dgm:cxn modelId="{3F0FB369-FE5D-48F7-8034-84CC8257BD29}" srcId="{00696118-6E1E-435B-976D-F2669442BA39}" destId="{114FE7E4-B69A-412D-B6E9-BAE80FC31E56}" srcOrd="1" destOrd="0" parTransId="{C7E4AA62-6CFE-48AD-BD91-AD69B3694560}" sibTransId="{905BDCA5-510B-4219-8D0C-863BEB9ABE19}"/>
    <dgm:cxn modelId="{011F4185-E8D0-1244-B0DD-6BF4E7126BF4}" type="presOf" srcId="{EDF10E46-503F-461E-9252-6ADC3590A350}" destId="{12B74033-B068-C444-9E87-C110BEF57DA9}" srcOrd="0" destOrd="0" presId="urn:microsoft.com/office/officeart/2005/8/layout/hList1"/>
    <dgm:cxn modelId="{75B0929B-BA6D-5543-9A6F-6310504071A4}" type="presOf" srcId="{EE2EA6EB-9A7C-E64B-A3C2-3C34DD6C23FB}" destId="{12B74033-B068-C444-9E87-C110BEF57DA9}" srcOrd="0" destOrd="3" presId="urn:microsoft.com/office/officeart/2005/8/layout/hList1"/>
    <dgm:cxn modelId="{F5DD4ABB-0CAE-4A88-98AF-803C99F832B5}" srcId="{00696118-6E1E-435B-976D-F2669442BA39}" destId="{1413592F-63B7-499D-B48F-85B6CD34A1F0}" srcOrd="0" destOrd="0" parTransId="{1808998B-6A52-4C02-8513-0470C8C87D70}" sibTransId="{91CDD024-4B9C-4138-A929-3ABC4872ADA8}"/>
    <dgm:cxn modelId="{5764EEC8-A455-2347-B994-EFFF717C444A}" type="presOf" srcId="{114FE7E4-B69A-412D-B6E9-BAE80FC31E56}" destId="{8A29399A-34AC-ED40-B3F5-ED4807C16B0C}" srcOrd="0" destOrd="0" presId="urn:microsoft.com/office/officeart/2005/8/layout/hList1"/>
    <dgm:cxn modelId="{0A4EFECC-BDB1-4D14-93EB-72C999CD76A4}" srcId="{114FE7E4-B69A-412D-B6E9-BAE80FC31E56}" destId="{816C034A-9B3A-4B2D-BB17-AABB8D3733FA}" srcOrd="1" destOrd="0" parTransId="{2937519E-0FD8-4111-9981-ABBF13E453F8}" sibTransId="{498C0223-CFF7-4B97-8709-A1FDF5D572DE}"/>
    <dgm:cxn modelId="{1E521EE6-9FCD-BD45-AF6A-24F8EF50D94B}" type="presOf" srcId="{DE154366-DE14-4BD8-A6C6-0E827ED7902F}" destId="{89386FED-B01D-4E49-A3DB-F312D7B8AF4C}" srcOrd="0" destOrd="0" presId="urn:microsoft.com/office/officeart/2005/8/layout/hList1"/>
    <dgm:cxn modelId="{59CA2DE6-417C-1D48-BE02-619739A057E2}" type="presOf" srcId="{1F9AC2CE-75C1-8A40-88A6-44B509D9A621}" destId="{12B74033-B068-C444-9E87-C110BEF57DA9}" srcOrd="0" destOrd="2" presId="urn:microsoft.com/office/officeart/2005/8/layout/hList1"/>
    <dgm:cxn modelId="{86339532-D3D4-734A-8345-999581353DD0}" type="presParOf" srcId="{1BEED8FB-FEF8-524A-B88D-7E4B9F288A9F}" destId="{A20CA160-B41B-CF45-94C9-BBD641E97585}" srcOrd="0" destOrd="0" presId="urn:microsoft.com/office/officeart/2005/8/layout/hList1"/>
    <dgm:cxn modelId="{5C9C7C06-05B5-E045-A82A-525343C11977}" type="presParOf" srcId="{A20CA160-B41B-CF45-94C9-BBD641E97585}" destId="{92BDE8DB-1D76-864C-8E46-8DD5C928AD4E}" srcOrd="0" destOrd="0" presId="urn:microsoft.com/office/officeart/2005/8/layout/hList1"/>
    <dgm:cxn modelId="{B55D419C-A7DC-0647-8C69-76C7AEAACC9D}" type="presParOf" srcId="{A20CA160-B41B-CF45-94C9-BBD641E97585}" destId="{12B74033-B068-C444-9E87-C110BEF57DA9}" srcOrd="1" destOrd="0" presId="urn:microsoft.com/office/officeart/2005/8/layout/hList1"/>
    <dgm:cxn modelId="{29D3A316-BE87-2D4C-A1D1-7E7662ED114C}" type="presParOf" srcId="{1BEED8FB-FEF8-524A-B88D-7E4B9F288A9F}" destId="{4AD6CAA6-AD4D-1947-A99C-FEA01468C314}" srcOrd="1" destOrd="0" presId="urn:microsoft.com/office/officeart/2005/8/layout/hList1"/>
    <dgm:cxn modelId="{FA03BFDA-3213-5C46-8746-43800CFB2F72}" type="presParOf" srcId="{1BEED8FB-FEF8-524A-B88D-7E4B9F288A9F}" destId="{BFC4B45B-BF53-C84E-915C-8D5E11C822A4}" srcOrd="2" destOrd="0" presId="urn:microsoft.com/office/officeart/2005/8/layout/hList1"/>
    <dgm:cxn modelId="{F11B42BB-6A27-C648-A15A-5D5D7EF7CB3B}" type="presParOf" srcId="{BFC4B45B-BF53-C84E-915C-8D5E11C822A4}" destId="{8A29399A-34AC-ED40-B3F5-ED4807C16B0C}" srcOrd="0" destOrd="0" presId="urn:microsoft.com/office/officeart/2005/8/layout/hList1"/>
    <dgm:cxn modelId="{277F0862-00B9-1A46-908F-ED8FB3ABB4A7}" type="presParOf" srcId="{BFC4B45B-BF53-C84E-915C-8D5E11C822A4}" destId="{89386FED-B01D-4E49-A3DB-F312D7B8AF4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C8E323-1866-4C27-B112-ADF63EDBF394}"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2C822E92-4F4A-4D72-B487-7B59E84DF5D1}">
      <dgm:prSet/>
      <dgm:spPr/>
      <dgm:t>
        <a:bodyPr/>
        <a:lstStyle/>
        <a:p>
          <a:r>
            <a:rPr lang="fr-FR"/>
            <a:t>Maintenir des guichets physiques ouverts même en temps de confinement </a:t>
          </a:r>
          <a:endParaRPr lang="en-US"/>
        </a:p>
      </dgm:t>
    </dgm:pt>
    <dgm:pt modelId="{08DFA2C7-5477-40DE-B8D8-E2A0C03AFD85}" type="parTrans" cxnId="{040FA182-A6EA-4A8F-B5D2-9BD37F378C4D}">
      <dgm:prSet/>
      <dgm:spPr/>
      <dgm:t>
        <a:bodyPr/>
        <a:lstStyle/>
        <a:p>
          <a:endParaRPr lang="en-US"/>
        </a:p>
      </dgm:t>
    </dgm:pt>
    <dgm:pt modelId="{C6A807EA-8306-4266-8AFB-0AD089E4B8FC}" type="sibTrans" cxnId="{040FA182-A6EA-4A8F-B5D2-9BD37F378C4D}">
      <dgm:prSet/>
      <dgm:spPr/>
      <dgm:t>
        <a:bodyPr/>
        <a:lstStyle/>
        <a:p>
          <a:endParaRPr lang="en-US"/>
        </a:p>
      </dgm:t>
    </dgm:pt>
    <dgm:pt modelId="{51F6BF37-29B8-46F5-9E3C-ACDD88AF7F20}">
      <dgm:prSet/>
      <dgm:spPr/>
      <dgm:t>
        <a:bodyPr/>
        <a:lstStyle/>
        <a:p>
          <a:r>
            <a:rPr lang="fr-FR"/>
            <a:t>Pratiques plus systématiques de l’</a:t>
          </a:r>
          <a:r>
            <a:rPr lang="fr-FR" i="1"/>
            <a:t>outreach</a:t>
          </a:r>
          <a:endParaRPr lang="en-US"/>
        </a:p>
      </dgm:t>
    </dgm:pt>
    <dgm:pt modelId="{FFD089AD-1AF8-4515-B8CE-735129893A42}" type="parTrans" cxnId="{933E1F4E-9583-4B3E-AF7C-A2125BD409C1}">
      <dgm:prSet/>
      <dgm:spPr/>
      <dgm:t>
        <a:bodyPr/>
        <a:lstStyle/>
        <a:p>
          <a:endParaRPr lang="en-US"/>
        </a:p>
      </dgm:t>
    </dgm:pt>
    <dgm:pt modelId="{3F4B8AA3-BA72-49E7-B2DC-9A80D2CD36F0}" type="sibTrans" cxnId="{933E1F4E-9583-4B3E-AF7C-A2125BD409C1}">
      <dgm:prSet/>
      <dgm:spPr/>
      <dgm:t>
        <a:bodyPr/>
        <a:lstStyle/>
        <a:p>
          <a:endParaRPr lang="en-US"/>
        </a:p>
      </dgm:t>
    </dgm:pt>
    <dgm:pt modelId="{495B2BD7-177A-4DBD-9E5E-425CDEE1A320}">
      <dgm:prSet/>
      <dgm:spPr/>
      <dgm:t>
        <a:bodyPr/>
        <a:lstStyle/>
        <a:p>
          <a:r>
            <a:rPr lang="fr-FR"/>
            <a:t>Pratiques professionnelles intersectorielles</a:t>
          </a:r>
          <a:endParaRPr lang="en-US"/>
        </a:p>
      </dgm:t>
    </dgm:pt>
    <dgm:pt modelId="{3ADFD97F-C9A5-4263-9653-E49D8ADA27D6}" type="parTrans" cxnId="{0FC9608B-C342-4032-8708-47C2250F043F}">
      <dgm:prSet/>
      <dgm:spPr/>
      <dgm:t>
        <a:bodyPr/>
        <a:lstStyle/>
        <a:p>
          <a:endParaRPr lang="en-US"/>
        </a:p>
      </dgm:t>
    </dgm:pt>
    <dgm:pt modelId="{12683FBE-6FFD-4A31-B97C-C61E69D3523A}" type="sibTrans" cxnId="{0FC9608B-C342-4032-8708-47C2250F043F}">
      <dgm:prSet/>
      <dgm:spPr/>
      <dgm:t>
        <a:bodyPr/>
        <a:lstStyle/>
        <a:p>
          <a:endParaRPr lang="en-US"/>
        </a:p>
      </dgm:t>
    </dgm:pt>
    <dgm:pt modelId="{63255705-FDBD-A14C-A26B-EBC8589A37CE}" type="pres">
      <dgm:prSet presAssocID="{10C8E323-1866-4C27-B112-ADF63EDBF394}" presName="hierChild1" presStyleCnt="0">
        <dgm:presLayoutVars>
          <dgm:chPref val="1"/>
          <dgm:dir/>
          <dgm:animOne val="branch"/>
          <dgm:animLvl val="lvl"/>
          <dgm:resizeHandles/>
        </dgm:presLayoutVars>
      </dgm:prSet>
      <dgm:spPr/>
    </dgm:pt>
    <dgm:pt modelId="{A7D3B659-4256-EA40-87CE-7969F8A991DA}" type="pres">
      <dgm:prSet presAssocID="{2C822E92-4F4A-4D72-B487-7B59E84DF5D1}" presName="hierRoot1" presStyleCnt="0"/>
      <dgm:spPr/>
    </dgm:pt>
    <dgm:pt modelId="{4A7B7019-5D6F-F541-B53B-63B0144595B7}" type="pres">
      <dgm:prSet presAssocID="{2C822E92-4F4A-4D72-B487-7B59E84DF5D1}" presName="composite" presStyleCnt="0"/>
      <dgm:spPr/>
    </dgm:pt>
    <dgm:pt modelId="{97CE46CB-364E-1447-86BF-005566D22A89}" type="pres">
      <dgm:prSet presAssocID="{2C822E92-4F4A-4D72-B487-7B59E84DF5D1}" presName="background" presStyleLbl="node0" presStyleIdx="0" presStyleCnt="3"/>
      <dgm:spPr/>
    </dgm:pt>
    <dgm:pt modelId="{01EAD1D5-1C40-D24B-8022-458CE6E21046}" type="pres">
      <dgm:prSet presAssocID="{2C822E92-4F4A-4D72-B487-7B59E84DF5D1}" presName="text" presStyleLbl="fgAcc0" presStyleIdx="0" presStyleCnt="3">
        <dgm:presLayoutVars>
          <dgm:chPref val="3"/>
        </dgm:presLayoutVars>
      </dgm:prSet>
      <dgm:spPr/>
    </dgm:pt>
    <dgm:pt modelId="{A13E16E6-B5B0-5F4A-8370-1634C65E5D9C}" type="pres">
      <dgm:prSet presAssocID="{2C822E92-4F4A-4D72-B487-7B59E84DF5D1}" presName="hierChild2" presStyleCnt="0"/>
      <dgm:spPr/>
    </dgm:pt>
    <dgm:pt modelId="{7F4461FF-4D40-CE4C-89C0-FF9529AA41D4}" type="pres">
      <dgm:prSet presAssocID="{51F6BF37-29B8-46F5-9E3C-ACDD88AF7F20}" presName="hierRoot1" presStyleCnt="0"/>
      <dgm:spPr/>
    </dgm:pt>
    <dgm:pt modelId="{B3C20F7D-DAEB-2948-8F98-81D2421B2B6A}" type="pres">
      <dgm:prSet presAssocID="{51F6BF37-29B8-46F5-9E3C-ACDD88AF7F20}" presName="composite" presStyleCnt="0"/>
      <dgm:spPr/>
    </dgm:pt>
    <dgm:pt modelId="{CFEB975B-D5C3-ED44-89A5-3FC2244346B9}" type="pres">
      <dgm:prSet presAssocID="{51F6BF37-29B8-46F5-9E3C-ACDD88AF7F20}" presName="background" presStyleLbl="node0" presStyleIdx="1" presStyleCnt="3"/>
      <dgm:spPr/>
    </dgm:pt>
    <dgm:pt modelId="{EF60AE87-070D-4547-BA47-23FC040BB3DA}" type="pres">
      <dgm:prSet presAssocID="{51F6BF37-29B8-46F5-9E3C-ACDD88AF7F20}" presName="text" presStyleLbl="fgAcc0" presStyleIdx="1" presStyleCnt="3">
        <dgm:presLayoutVars>
          <dgm:chPref val="3"/>
        </dgm:presLayoutVars>
      </dgm:prSet>
      <dgm:spPr/>
    </dgm:pt>
    <dgm:pt modelId="{052A9E46-5790-9A4C-81F6-C9A3AC81FA01}" type="pres">
      <dgm:prSet presAssocID="{51F6BF37-29B8-46F5-9E3C-ACDD88AF7F20}" presName="hierChild2" presStyleCnt="0"/>
      <dgm:spPr/>
    </dgm:pt>
    <dgm:pt modelId="{CC5E3EF7-92DD-5043-820B-251B47DE5811}" type="pres">
      <dgm:prSet presAssocID="{495B2BD7-177A-4DBD-9E5E-425CDEE1A320}" presName="hierRoot1" presStyleCnt="0"/>
      <dgm:spPr/>
    </dgm:pt>
    <dgm:pt modelId="{581117C1-08ED-8E4C-8EE8-2BE7049C5E69}" type="pres">
      <dgm:prSet presAssocID="{495B2BD7-177A-4DBD-9E5E-425CDEE1A320}" presName="composite" presStyleCnt="0"/>
      <dgm:spPr/>
    </dgm:pt>
    <dgm:pt modelId="{B14A2FBB-026B-E045-858F-F3AD8F6F3653}" type="pres">
      <dgm:prSet presAssocID="{495B2BD7-177A-4DBD-9E5E-425CDEE1A320}" presName="background" presStyleLbl="node0" presStyleIdx="2" presStyleCnt="3"/>
      <dgm:spPr/>
    </dgm:pt>
    <dgm:pt modelId="{6AC06B4D-6C89-A44C-BBA3-3E9C71B68ACB}" type="pres">
      <dgm:prSet presAssocID="{495B2BD7-177A-4DBD-9E5E-425CDEE1A320}" presName="text" presStyleLbl="fgAcc0" presStyleIdx="2" presStyleCnt="3">
        <dgm:presLayoutVars>
          <dgm:chPref val="3"/>
        </dgm:presLayoutVars>
      </dgm:prSet>
      <dgm:spPr/>
    </dgm:pt>
    <dgm:pt modelId="{B78559C1-680C-5F45-83DC-EF1767D22A89}" type="pres">
      <dgm:prSet presAssocID="{495B2BD7-177A-4DBD-9E5E-425CDEE1A320}" presName="hierChild2" presStyleCnt="0"/>
      <dgm:spPr/>
    </dgm:pt>
  </dgm:ptLst>
  <dgm:cxnLst>
    <dgm:cxn modelId="{84E17807-7C90-2649-A850-D7A5D667660C}" type="presOf" srcId="{495B2BD7-177A-4DBD-9E5E-425CDEE1A320}" destId="{6AC06B4D-6C89-A44C-BBA3-3E9C71B68ACB}" srcOrd="0" destOrd="0" presId="urn:microsoft.com/office/officeart/2005/8/layout/hierarchy1"/>
    <dgm:cxn modelId="{933E1F4E-9583-4B3E-AF7C-A2125BD409C1}" srcId="{10C8E323-1866-4C27-B112-ADF63EDBF394}" destId="{51F6BF37-29B8-46F5-9E3C-ACDD88AF7F20}" srcOrd="1" destOrd="0" parTransId="{FFD089AD-1AF8-4515-B8CE-735129893A42}" sibTransId="{3F4B8AA3-BA72-49E7-B2DC-9A80D2CD36F0}"/>
    <dgm:cxn modelId="{15C6366A-F2AD-FD41-91D1-2405F9E97D61}" type="presOf" srcId="{51F6BF37-29B8-46F5-9E3C-ACDD88AF7F20}" destId="{EF60AE87-070D-4547-BA47-23FC040BB3DA}" srcOrd="0" destOrd="0" presId="urn:microsoft.com/office/officeart/2005/8/layout/hierarchy1"/>
    <dgm:cxn modelId="{040FA182-A6EA-4A8F-B5D2-9BD37F378C4D}" srcId="{10C8E323-1866-4C27-B112-ADF63EDBF394}" destId="{2C822E92-4F4A-4D72-B487-7B59E84DF5D1}" srcOrd="0" destOrd="0" parTransId="{08DFA2C7-5477-40DE-B8D8-E2A0C03AFD85}" sibTransId="{C6A807EA-8306-4266-8AFB-0AD089E4B8FC}"/>
    <dgm:cxn modelId="{5C8A9385-ABD5-4D44-B3F0-42EEF8BC32F6}" type="presOf" srcId="{10C8E323-1866-4C27-B112-ADF63EDBF394}" destId="{63255705-FDBD-A14C-A26B-EBC8589A37CE}" srcOrd="0" destOrd="0" presId="urn:microsoft.com/office/officeart/2005/8/layout/hierarchy1"/>
    <dgm:cxn modelId="{0FC9608B-C342-4032-8708-47C2250F043F}" srcId="{10C8E323-1866-4C27-B112-ADF63EDBF394}" destId="{495B2BD7-177A-4DBD-9E5E-425CDEE1A320}" srcOrd="2" destOrd="0" parTransId="{3ADFD97F-C9A5-4263-9653-E49D8ADA27D6}" sibTransId="{12683FBE-6FFD-4A31-B97C-C61E69D3523A}"/>
    <dgm:cxn modelId="{030922D5-335F-F244-A69C-3F4FCD7B3003}" type="presOf" srcId="{2C822E92-4F4A-4D72-B487-7B59E84DF5D1}" destId="{01EAD1D5-1C40-D24B-8022-458CE6E21046}" srcOrd="0" destOrd="0" presId="urn:microsoft.com/office/officeart/2005/8/layout/hierarchy1"/>
    <dgm:cxn modelId="{444152CF-5E17-F149-B969-9BB43A6F4550}" type="presParOf" srcId="{63255705-FDBD-A14C-A26B-EBC8589A37CE}" destId="{A7D3B659-4256-EA40-87CE-7969F8A991DA}" srcOrd="0" destOrd="0" presId="urn:microsoft.com/office/officeart/2005/8/layout/hierarchy1"/>
    <dgm:cxn modelId="{C3A2CAE0-1DD8-3848-9705-2F6F9FCA2746}" type="presParOf" srcId="{A7D3B659-4256-EA40-87CE-7969F8A991DA}" destId="{4A7B7019-5D6F-F541-B53B-63B0144595B7}" srcOrd="0" destOrd="0" presId="urn:microsoft.com/office/officeart/2005/8/layout/hierarchy1"/>
    <dgm:cxn modelId="{83FD108C-AA6E-7D4F-A63B-20C55B6FC719}" type="presParOf" srcId="{4A7B7019-5D6F-F541-B53B-63B0144595B7}" destId="{97CE46CB-364E-1447-86BF-005566D22A89}" srcOrd="0" destOrd="0" presId="urn:microsoft.com/office/officeart/2005/8/layout/hierarchy1"/>
    <dgm:cxn modelId="{D53ABFEA-F2AC-424D-A115-0E47B24ED75A}" type="presParOf" srcId="{4A7B7019-5D6F-F541-B53B-63B0144595B7}" destId="{01EAD1D5-1C40-D24B-8022-458CE6E21046}" srcOrd="1" destOrd="0" presId="urn:microsoft.com/office/officeart/2005/8/layout/hierarchy1"/>
    <dgm:cxn modelId="{C8D6BFA7-27D6-3045-9306-744206DCBC3B}" type="presParOf" srcId="{A7D3B659-4256-EA40-87CE-7969F8A991DA}" destId="{A13E16E6-B5B0-5F4A-8370-1634C65E5D9C}" srcOrd="1" destOrd="0" presId="urn:microsoft.com/office/officeart/2005/8/layout/hierarchy1"/>
    <dgm:cxn modelId="{72D3E7F8-9692-EE47-9F00-DBB065AA1174}" type="presParOf" srcId="{63255705-FDBD-A14C-A26B-EBC8589A37CE}" destId="{7F4461FF-4D40-CE4C-89C0-FF9529AA41D4}" srcOrd="1" destOrd="0" presId="urn:microsoft.com/office/officeart/2005/8/layout/hierarchy1"/>
    <dgm:cxn modelId="{390DC190-96DC-FD42-A874-8247C80A7C69}" type="presParOf" srcId="{7F4461FF-4D40-CE4C-89C0-FF9529AA41D4}" destId="{B3C20F7D-DAEB-2948-8F98-81D2421B2B6A}" srcOrd="0" destOrd="0" presId="urn:microsoft.com/office/officeart/2005/8/layout/hierarchy1"/>
    <dgm:cxn modelId="{D583563C-F951-AD4D-B871-D8E96DBE7455}" type="presParOf" srcId="{B3C20F7D-DAEB-2948-8F98-81D2421B2B6A}" destId="{CFEB975B-D5C3-ED44-89A5-3FC2244346B9}" srcOrd="0" destOrd="0" presId="urn:microsoft.com/office/officeart/2005/8/layout/hierarchy1"/>
    <dgm:cxn modelId="{D1644FBB-80A1-6549-A1F6-BCEAC4D58754}" type="presParOf" srcId="{B3C20F7D-DAEB-2948-8F98-81D2421B2B6A}" destId="{EF60AE87-070D-4547-BA47-23FC040BB3DA}" srcOrd="1" destOrd="0" presId="urn:microsoft.com/office/officeart/2005/8/layout/hierarchy1"/>
    <dgm:cxn modelId="{2467A72A-8FCF-F940-8E45-3B5929717310}" type="presParOf" srcId="{7F4461FF-4D40-CE4C-89C0-FF9529AA41D4}" destId="{052A9E46-5790-9A4C-81F6-C9A3AC81FA01}" srcOrd="1" destOrd="0" presId="urn:microsoft.com/office/officeart/2005/8/layout/hierarchy1"/>
    <dgm:cxn modelId="{9CC12505-4580-0247-9445-BDD8B1E647B5}" type="presParOf" srcId="{63255705-FDBD-A14C-A26B-EBC8589A37CE}" destId="{CC5E3EF7-92DD-5043-820B-251B47DE5811}" srcOrd="2" destOrd="0" presId="urn:microsoft.com/office/officeart/2005/8/layout/hierarchy1"/>
    <dgm:cxn modelId="{8D00ED97-23B9-CA41-BC45-E6A2FDF61AE4}" type="presParOf" srcId="{CC5E3EF7-92DD-5043-820B-251B47DE5811}" destId="{581117C1-08ED-8E4C-8EE8-2BE7049C5E69}" srcOrd="0" destOrd="0" presId="urn:microsoft.com/office/officeart/2005/8/layout/hierarchy1"/>
    <dgm:cxn modelId="{3A4D7D68-1EF8-E54A-A82A-A7CEB755B6FC}" type="presParOf" srcId="{581117C1-08ED-8E4C-8EE8-2BE7049C5E69}" destId="{B14A2FBB-026B-E045-858F-F3AD8F6F3653}" srcOrd="0" destOrd="0" presId="urn:microsoft.com/office/officeart/2005/8/layout/hierarchy1"/>
    <dgm:cxn modelId="{EA864D0E-6EDA-3849-8026-4E50BB125296}" type="presParOf" srcId="{581117C1-08ED-8E4C-8EE8-2BE7049C5E69}" destId="{6AC06B4D-6C89-A44C-BBA3-3E9C71B68ACB}" srcOrd="1" destOrd="0" presId="urn:microsoft.com/office/officeart/2005/8/layout/hierarchy1"/>
    <dgm:cxn modelId="{9176B86A-C285-EF4E-848B-154AE71DC91A}" type="presParOf" srcId="{CC5E3EF7-92DD-5043-820B-251B47DE5811}" destId="{B78559C1-680C-5F45-83DC-EF1767D22A8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BDE8DB-1D76-864C-8E46-8DD5C928AD4E}">
      <dsp:nvSpPr>
        <dsp:cNvPr id="0" name=""/>
        <dsp:cNvSpPr/>
      </dsp:nvSpPr>
      <dsp:spPr>
        <a:xfrm>
          <a:off x="51" y="242925"/>
          <a:ext cx="4913783" cy="91461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fr-BE" sz="2500" kern="1200"/>
            <a:t>Gradient social dans la prise en charge</a:t>
          </a:r>
          <a:endParaRPr lang="en-US" sz="2500" kern="1200"/>
        </a:p>
      </dsp:txBody>
      <dsp:txXfrm>
        <a:off x="51" y="242925"/>
        <a:ext cx="4913783" cy="914611"/>
      </dsp:txXfrm>
    </dsp:sp>
    <dsp:sp modelId="{12B74033-B068-C444-9E87-C110BEF57DA9}">
      <dsp:nvSpPr>
        <dsp:cNvPr id="0" name=""/>
        <dsp:cNvSpPr/>
      </dsp:nvSpPr>
      <dsp:spPr>
        <a:xfrm>
          <a:off x="51" y="1157537"/>
          <a:ext cx="4913783" cy="295087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fr-BE" sz="2500" kern="1200" dirty="0"/>
            <a:t>Littéracie en matière de de santé</a:t>
          </a:r>
          <a:endParaRPr lang="en-US" sz="2500" kern="1200" dirty="0"/>
        </a:p>
        <a:p>
          <a:pPr marL="228600" lvl="1" indent="-228600" algn="l" defTabSz="1111250">
            <a:lnSpc>
              <a:spcPct val="90000"/>
            </a:lnSpc>
            <a:spcBef>
              <a:spcPct val="0"/>
            </a:spcBef>
            <a:spcAft>
              <a:spcPct val="15000"/>
            </a:spcAft>
            <a:buChar char="•"/>
          </a:pPr>
          <a:r>
            <a:rPr lang="fr-BE" sz="2500" kern="1200" dirty="0"/>
            <a:t>Moins de médecins de famille</a:t>
          </a:r>
          <a:endParaRPr lang="en-US" sz="2500" kern="1200" dirty="0"/>
        </a:p>
        <a:p>
          <a:pPr marL="228600" lvl="1" indent="-228600" algn="l" defTabSz="1111250">
            <a:lnSpc>
              <a:spcPct val="90000"/>
            </a:lnSpc>
            <a:spcBef>
              <a:spcPct val="0"/>
            </a:spcBef>
            <a:spcAft>
              <a:spcPct val="15000"/>
            </a:spcAft>
            <a:buChar char="•"/>
          </a:pPr>
          <a:r>
            <a:rPr lang="en-US" sz="2500" kern="1200" dirty="0"/>
            <a:t>Population </a:t>
          </a:r>
          <a:r>
            <a:rPr lang="en-US" sz="2500" kern="1200" dirty="0" err="1"/>
            <a:t>précaires</a:t>
          </a:r>
          <a:r>
            <a:rPr lang="en-US" sz="2500" kern="1200" dirty="0"/>
            <a:t> se </a:t>
          </a:r>
          <a:r>
            <a:rPr lang="en-US" sz="2500" kern="1200" dirty="0" err="1"/>
            <a:t>perçoivent</a:t>
          </a:r>
          <a:r>
            <a:rPr lang="en-US" sz="2500" kern="1200" dirty="0"/>
            <a:t> plus </a:t>
          </a:r>
          <a:r>
            <a:rPr lang="en-US" sz="2500" kern="1200" dirty="0" err="1"/>
            <a:t>en</a:t>
          </a:r>
          <a:r>
            <a:rPr lang="en-US" sz="2500" kern="1200" dirty="0"/>
            <a:t> </a:t>
          </a:r>
          <a:r>
            <a:rPr lang="en-US" sz="2500" kern="1200" dirty="0" err="1"/>
            <a:t>mauvaise</a:t>
          </a:r>
          <a:r>
            <a:rPr lang="en-US" sz="2500" kern="1200" dirty="0"/>
            <a:t> </a:t>
          </a:r>
          <a:r>
            <a:rPr lang="en-US" sz="2500" kern="1200" dirty="0" err="1"/>
            <a:t>santé</a:t>
          </a:r>
          <a:r>
            <a:rPr lang="en-US" sz="2500" kern="1200" dirty="0"/>
            <a:t> et </a:t>
          </a:r>
          <a:r>
            <a:rPr lang="en-US" sz="2500" kern="1200" dirty="0" err="1"/>
            <a:t>ont</a:t>
          </a:r>
          <a:r>
            <a:rPr lang="en-US" sz="2500" kern="1200" dirty="0"/>
            <a:t> </a:t>
          </a:r>
          <a:r>
            <a:rPr lang="en-US" sz="2500" kern="1200" dirty="0" err="1"/>
            <a:t>moins</a:t>
          </a:r>
          <a:r>
            <a:rPr lang="en-US" sz="2500" kern="1200" dirty="0"/>
            <a:t> </a:t>
          </a:r>
          <a:r>
            <a:rPr lang="en-US" sz="2500" kern="1200" dirty="0" err="1"/>
            <a:t>recours</a:t>
          </a:r>
          <a:r>
            <a:rPr lang="en-US" sz="2500" kern="1200" dirty="0"/>
            <a:t> </a:t>
          </a:r>
          <a:r>
            <a:rPr lang="en-US" sz="2500" kern="1200" dirty="0" err="1"/>
            <a:t>à</a:t>
          </a:r>
          <a:r>
            <a:rPr lang="en-US" sz="2500" kern="1200" dirty="0"/>
            <a:t> la </a:t>
          </a:r>
          <a:r>
            <a:rPr lang="en-US" sz="2500" i="1" kern="1200" dirty="0"/>
            <a:t>prevention</a:t>
          </a:r>
          <a:endParaRPr lang="en-US" sz="2500" kern="1200" dirty="0"/>
        </a:p>
        <a:p>
          <a:pPr marL="228600" lvl="1" indent="-228600" algn="l" defTabSz="1111250">
            <a:lnSpc>
              <a:spcPct val="90000"/>
            </a:lnSpc>
            <a:spcBef>
              <a:spcPct val="0"/>
            </a:spcBef>
            <a:spcAft>
              <a:spcPct val="15000"/>
            </a:spcAft>
            <a:buChar char="•"/>
          </a:pPr>
          <a:r>
            <a:rPr lang="en-US" sz="2500" kern="1200" dirty="0"/>
            <a:t>Non-</a:t>
          </a:r>
          <a:r>
            <a:rPr lang="en-US" sz="2500" kern="1200" dirty="0" err="1"/>
            <a:t>recours</a:t>
          </a:r>
          <a:r>
            <a:rPr lang="en-US" sz="2500" kern="1200" dirty="0"/>
            <a:t> au droit</a:t>
          </a:r>
        </a:p>
      </dsp:txBody>
      <dsp:txXfrm>
        <a:off x="51" y="1157537"/>
        <a:ext cx="4913783" cy="2950875"/>
      </dsp:txXfrm>
    </dsp:sp>
    <dsp:sp modelId="{8A29399A-34AC-ED40-B3F5-ED4807C16B0C}">
      <dsp:nvSpPr>
        <dsp:cNvPr id="0" name=""/>
        <dsp:cNvSpPr/>
      </dsp:nvSpPr>
      <dsp:spPr>
        <a:xfrm>
          <a:off x="5601764" y="242925"/>
          <a:ext cx="4913783" cy="914611"/>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fr-BE" sz="2500" kern="1200"/>
            <a:t>Renoncement aux soins</a:t>
          </a:r>
          <a:endParaRPr lang="en-US" sz="2500" kern="1200"/>
        </a:p>
      </dsp:txBody>
      <dsp:txXfrm>
        <a:off x="5601764" y="242925"/>
        <a:ext cx="4913783" cy="914611"/>
      </dsp:txXfrm>
    </dsp:sp>
    <dsp:sp modelId="{89386FED-B01D-4E49-A3DB-F312D7B8AF4C}">
      <dsp:nvSpPr>
        <dsp:cNvPr id="0" name=""/>
        <dsp:cNvSpPr/>
      </dsp:nvSpPr>
      <dsp:spPr>
        <a:xfrm>
          <a:off x="5601764" y="1157537"/>
          <a:ext cx="4913783" cy="2950875"/>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fr-FR" sz="2500" kern="1200"/>
            <a:t>Chute des recours aux urgences pour des pathologies à risque vital (AVC, …) </a:t>
          </a:r>
          <a:endParaRPr lang="en-US" sz="2500" kern="1200"/>
        </a:p>
        <a:p>
          <a:pPr marL="228600" lvl="1" indent="-228600" algn="l" defTabSz="1111250">
            <a:lnSpc>
              <a:spcPct val="90000"/>
            </a:lnSpc>
            <a:spcBef>
              <a:spcPct val="0"/>
            </a:spcBef>
            <a:spcAft>
              <a:spcPct val="15000"/>
            </a:spcAft>
            <a:buChar char="•"/>
          </a:pPr>
          <a:r>
            <a:rPr lang="fr-FR" sz="2500" kern="1200" dirty="0"/>
            <a:t>Retards de prise en charge des pathologies chroniques </a:t>
          </a:r>
          <a:endParaRPr lang="en-US" sz="2500" kern="1200" dirty="0"/>
        </a:p>
      </dsp:txBody>
      <dsp:txXfrm>
        <a:off x="5601764" y="1157537"/>
        <a:ext cx="4913783" cy="29508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CE46CB-364E-1447-86BF-005566D22A89}">
      <dsp:nvSpPr>
        <dsp:cNvPr id="0" name=""/>
        <dsp:cNvSpPr/>
      </dsp:nvSpPr>
      <dsp:spPr>
        <a:xfrm>
          <a:off x="0" y="524133"/>
          <a:ext cx="2918936" cy="1853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EAD1D5-1C40-D24B-8022-458CE6E21046}">
      <dsp:nvSpPr>
        <dsp:cNvPr id="0" name=""/>
        <dsp:cNvSpPr/>
      </dsp:nvSpPr>
      <dsp:spPr>
        <a:xfrm>
          <a:off x="324326" y="832243"/>
          <a:ext cx="2918936" cy="18535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a:t>Maintenir des guichets physiques ouverts même en temps de confinement </a:t>
          </a:r>
          <a:endParaRPr lang="en-US" sz="2200" kern="1200"/>
        </a:p>
      </dsp:txBody>
      <dsp:txXfrm>
        <a:off x="378614" y="886531"/>
        <a:ext cx="2810360" cy="1744948"/>
      </dsp:txXfrm>
    </dsp:sp>
    <dsp:sp modelId="{CFEB975B-D5C3-ED44-89A5-3FC2244346B9}">
      <dsp:nvSpPr>
        <dsp:cNvPr id="0" name=""/>
        <dsp:cNvSpPr/>
      </dsp:nvSpPr>
      <dsp:spPr>
        <a:xfrm>
          <a:off x="3567588" y="524133"/>
          <a:ext cx="2918936" cy="1853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60AE87-070D-4547-BA47-23FC040BB3DA}">
      <dsp:nvSpPr>
        <dsp:cNvPr id="0" name=""/>
        <dsp:cNvSpPr/>
      </dsp:nvSpPr>
      <dsp:spPr>
        <a:xfrm>
          <a:off x="3891915" y="832243"/>
          <a:ext cx="2918936" cy="18535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a:t>Pratiques plus systématiques de l’</a:t>
          </a:r>
          <a:r>
            <a:rPr lang="fr-FR" sz="2200" i="1" kern="1200"/>
            <a:t>outreach</a:t>
          </a:r>
          <a:endParaRPr lang="en-US" sz="2200" kern="1200"/>
        </a:p>
      </dsp:txBody>
      <dsp:txXfrm>
        <a:off x="3946203" y="886531"/>
        <a:ext cx="2810360" cy="1744948"/>
      </dsp:txXfrm>
    </dsp:sp>
    <dsp:sp modelId="{B14A2FBB-026B-E045-858F-F3AD8F6F3653}">
      <dsp:nvSpPr>
        <dsp:cNvPr id="0" name=""/>
        <dsp:cNvSpPr/>
      </dsp:nvSpPr>
      <dsp:spPr>
        <a:xfrm>
          <a:off x="7135177" y="524133"/>
          <a:ext cx="2918936" cy="1853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C06B4D-6C89-A44C-BBA3-3E9C71B68ACB}">
      <dsp:nvSpPr>
        <dsp:cNvPr id="0" name=""/>
        <dsp:cNvSpPr/>
      </dsp:nvSpPr>
      <dsp:spPr>
        <a:xfrm>
          <a:off x="7459503" y="832243"/>
          <a:ext cx="2918936" cy="18535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a:t>Pratiques professionnelles intersectorielles</a:t>
          </a:r>
          <a:endParaRPr lang="en-US" sz="2200" kern="1200"/>
        </a:p>
      </dsp:txBody>
      <dsp:txXfrm>
        <a:off x="7513791" y="886531"/>
        <a:ext cx="2810360" cy="174494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72DF5-5001-D9B6-0CAC-7FD99834EC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D0223F1B-2C16-C525-6C2C-B2F657DBFF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F9451E96-9C82-461C-99B3-32BC5414B710}"/>
              </a:ext>
            </a:extLst>
          </p:cNvPr>
          <p:cNvSpPr>
            <a:spLocks noGrp="1"/>
          </p:cNvSpPr>
          <p:nvPr>
            <p:ph type="dt" sz="half" idx="10"/>
          </p:nvPr>
        </p:nvSpPr>
        <p:spPr/>
        <p:txBody>
          <a:bodyPr/>
          <a:lstStyle/>
          <a:p>
            <a:fld id="{7DC7E6E5-3A56-5048-B2F8-12AD14A12FE8}" type="datetimeFigureOut">
              <a:rPr lang="fr-FR" smtClean="0"/>
              <a:t>29/11/2022</a:t>
            </a:fld>
            <a:endParaRPr lang="fr-FR"/>
          </a:p>
        </p:txBody>
      </p:sp>
      <p:sp>
        <p:nvSpPr>
          <p:cNvPr id="5" name="Footer Placeholder 4">
            <a:extLst>
              <a:ext uri="{FF2B5EF4-FFF2-40B4-BE49-F238E27FC236}">
                <a16:creationId xmlns:a16="http://schemas.microsoft.com/office/drawing/2014/main" id="{66BB1B9A-42BF-268A-BB70-9030913C9DED}"/>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CFD5857F-D791-5560-1708-8D809D6C899D}"/>
              </a:ext>
            </a:extLst>
          </p:cNvPr>
          <p:cNvSpPr>
            <a:spLocks noGrp="1"/>
          </p:cNvSpPr>
          <p:nvPr>
            <p:ph type="sldNum" sz="quarter" idx="12"/>
          </p:nvPr>
        </p:nvSpPr>
        <p:spPr/>
        <p:txBody>
          <a:bodyPr/>
          <a:lstStyle/>
          <a:p>
            <a:fld id="{9B05D18D-3D81-D141-86F4-95ABD143E85E}" type="slidenum">
              <a:rPr lang="fr-FR" smtClean="0"/>
              <a:t>‹#›</a:t>
            </a:fld>
            <a:endParaRPr lang="fr-FR"/>
          </a:p>
        </p:txBody>
      </p:sp>
    </p:spTree>
    <p:extLst>
      <p:ext uri="{BB962C8B-B14F-4D97-AF65-F5344CB8AC3E}">
        <p14:creationId xmlns:p14="http://schemas.microsoft.com/office/powerpoint/2010/main" val="3807127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03D8E-FD3C-ACB5-1019-43D33E53DFE7}"/>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22DBE21E-5F81-6BB3-1E27-1AABFF3A21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EB1C2F7B-C56F-2DFD-ED63-E5EC83EDE111}"/>
              </a:ext>
            </a:extLst>
          </p:cNvPr>
          <p:cNvSpPr>
            <a:spLocks noGrp="1"/>
          </p:cNvSpPr>
          <p:nvPr>
            <p:ph type="dt" sz="half" idx="10"/>
          </p:nvPr>
        </p:nvSpPr>
        <p:spPr/>
        <p:txBody>
          <a:bodyPr/>
          <a:lstStyle/>
          <a:p>
            <a:fld id="{7DC7E6E5-3A56-5048-B2F8-12AD14A12FE8}" type="datetimeFigureOut">
              <a:rPr lang="fr-FR" smtClean="0"/>
              <a:t>29/11/2022</a:t>
            </a:fld>
            <a:endParaRPr lang="fr-FR"/>
          </a:p>
        </p:txBody>
      </p:sp>
      <p:sp>
        <p:nvSpPr>
          <p:cNvPr id="5" name="Footer Placeholder 4">
            <a:extLst>
              <a:ext uri="{FF2B5EF4-FFF2-40B4-BE49-F238E27FC236}">
                <a16:creationId xmlns:a16="http://schemas.microsoft.com/office/drawing/2014/main" id="{09619C5D-F568-3E2B-901D-65DE19BC437D}"/>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BA99F89C-3E7A-B23A-EEA2-BCD6C631D2A9}"/>
              </a:ext>
            </a:extLst>
          </p:cNvPr>
          <p:cNvSpPr>
            <a:spLocks noGrp="1"/>
          </p:cNvSpPr>
          <p:nvPr>
            <p:ph type="sldNum" sz="quarter" idx="12"/>
          </p:nvPr>
        </p:nvSpPr>
        <p:spPr/>
        <p:txBody>
          <a:bodyPr/>
          <a:lstStyle/>
          <a:p>
            <a:fld id="{9B05D18D-3D81-D141-86F4-95ABD143E85E}" type="slidenum">
              <a:rPr lang="fr-FR" smtClean="0"/>
              <a:t>‹#›</a:t>
            </a:fld>
            <a:endParaRPr lang="fr-FR"/>
          </a:p>
        </p:txBody>
      </p:sp>
    </p:spTree>
    <p:extLst>
      <p:ext uri="{BB962C8B-B14F-4D97-AF65-F5344CB8AC3E}">
        <p14:creationId xmlns:p14="http://schemas.microsoft.com/office/powerpoint/2010/main" val="839275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F2B06-362F-9D09-C455-C68C353F1D6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EF738046-23B7-820A-ACD7-8B5570BEF2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19726D0D-698D-A98F-0568-68C8ED2827DE}"/>
              </a:ext>
            </a:extLst>
          </p:cNvPr>
          <p:cNvSpPr>
            <a:spLocks noGrp="1"/>
          </p:cNvSpPr>
          <p:nvPr>
            <p:ph type="dt" sz="half" idx="10"/>
          </p:nvPr>
        </p:nvSpPr>
        <p:spPr/>
        <p:txBody>
          <a:bodyPr/>
          <a:lstStyle/>
          <a:p>
            <a:fld id="{7DC7E6E5-3A56-5048-B2F8-12AD14A12FE8}" type="datetimeFigureOut">
              <a:rPr lang="fr-FR" smtClean="0"/>
              <a:t>29/11/2022</a:t>
            </a:fld>
            <a:endParaRPr lang="fr-FR"/>
          </a:p>
        </p:txBody>
      </p:sp>
      <p:sp>
        <p:nvSpPr>
          <p:cNvPr id="5" name="Footer Placeholder 4">
            <a:extLst>
              <a:ext uri="{FF2B5EF4-FFF2-40B4-BE49-F238E27FC236}">
                <a16:creationId xmlns:a16="http://schemas.microsoft.com/office/drawing/2014/main" id="{2F09F8BD-45A2-9A0B-7C5F-E5171FED0F8F}"/>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7A1398F9-FA5B-9E39-5EAF-451934176CBC}"/>
              </a:ext>
            </a:extLst>
          </p:cNvPr>
          <p:cNvSpPr>
            <a:spLocks noGrp="1"/>
          </p:cNvSpPr>
          <p:nvPr>
            <p:ph type="sldNum" sz="quarter" idx="12"/>
          </p:nvPr>
        </p:nvSpPr>
        <p:spPr/>
        <p:txBody>
          <a:bodyPr/>
          <a:lstStyle/>
          <a:p>
            <a:fld id="{9B05D18D-3D81-D141-86F4-95ABD143E85E}" type="slidenum">
              <a:rPr lang="fr-FR" smtClean="0"/>
              <a:t>‹#›</a:t>
            </a:fld>
            <a:endParaRPr lang="fr-FR"/>
          </a:p>
        </p:txBody>
      </p:sp>
    </p:spTree>
    <p:extLst>
      <p:ext uri="{BB962C8B-B14F-4D97-AF65-F5344CB8AC3E}">
        <p14:creationId xmlns:p14="http://schemas.microsoft.com/office/powerpoint/2010/main" val="3948900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FCB51-4545-2C42-B00C-1DEB96C7AD47}"/>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269E9911-E4C4-9734-4AA9-82A1AF065C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F0DFA20A-08F2-C4DE-856F-D50B49BA68F4}"/>
              </a:ext>
            </a:extLst>
          </p:cNvPr>
          <p:cNvSpPr>
            <a:spLocks noGrp="1"/>
          </p:cNvSpPr>
          <p:nvPr>
            <p:ph type="dt" sz="half" idx="10"/>
          </p:nvPr>
        </p:nvSpPr>
        <p:spPr/>
        <p:txBody>
          <a:bodyPr/>
          <a:lstStyle/>
          <a:p>
            <a:fld id="{7DC7E6E5-3A56-5048-B2F8-12AD14A12FE8}" type="datetimeFigureOut">
              <a:rPr lang="fr-FR" smtClean="0"/>
              <a:t>29/11/2022</a:t>
            </a:fld>
            <a:endParaRPr lang="fr-FR"/>
          </a:p>
        </p:txBody>
      </p:sp>
      <p:sp>
        <p:nvSpPr>
          <p:cNvPr id="5" name="Footer Placeholder 4">
            <a:extLst>
              <a:ext uri="{FF2B5EF4-FFF2-40B4-BE49-F238E27FC236}">
                <a16:creationId xmlns:a16="http://schemas.microsoft.com/office/drawing/2014/main" id="{54FB5543-3231-EF65-B338-09E36AA2AFB1}"/>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411A1B3D-B8A4-18E5-166F-49099F55561C}"/>
              </a:ext>
            </a:extLst>
          </p:cNvPr>
          <p:cNvSpPr>
            <a:spLocks noGrp="1"/>
          </p:cNvSpPr>
          <p:nvPr>
            <p:ph type="sldNum" sz="quarter" idx="12"/>
          </p:nvPr>
        </p:nvSpPr>
        <p:spPr/>
        <p:txBody>
          <a:bodyPr/>
          <a:lstStyle/>
          <a:p>
            <a:fld id="{9B05D18D-3D81-D141-86F4-95ABD143E85E}" type="slidenum">
              <a:rPr lang="fr-FR" smtClean="0"/>
              <a:t>‹#›</a:t>
            </a:fld>
            <a:endParaRPr lang="fr-FR"/>
          </a:p>
        </p:txBody>
      </p:sp>
    </p:spTree>
    <p:extLst>
      <p:ext uri="{BB962C8B-B14F-4D97-AF65-F5344CB8AC3E}">
        <p14:creationId xmlns:p14="http://schemas.microsoft.com/office/powerpoint/2010/main" val="202608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09A5C-DD06-046C-D807-CE7E21C583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3F46D2AB-5A53-68D6-5FB0-CE430D2336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B37896-484A-F9FB-AEEC-B0EFECD171D9}"/>
              </a:ext>
            </a:extLst>
          </p:cNvPr>
          <p:cNvSpPr>
            <a:spLocks noGrp="1"/>
          </p:cNvSpPr>
          <p:nvPr>
            <p:ph type="dt" sz="half" idx="10"/>
          </p:nvPr>
        </p:nvSpPr>
        <p:spPr/>
        <p:txBody>
          <a:bodyPr/>
          <a:lstStyle/>
          <a:p>
            <a:fld id="{7DC7E6E5-3A56-5048-B2F8-12AD14A12FE8}" type="datetimeFigureOut">
              <a:rPr lang="fr-FR" smtClean="0"/>
              <a:t>29/11/2022</a:t>
            </a:fld>
            <a:endParaRPr lang="fr-FR"/>
          </a:p>
        </p:txBody>
      </p:sp>
      <p:sp>
        <p:nvSpPr>
          <p:cNvPr id="5" name="Footer Placeholder 4">
            <a:extLst>
              <a:ext uri="{FF2B5EF4-FFF2-40B4-BE49-F238E27FC236}">
                <a16:creationId xmlns:a16="http://schemas.microsoft.com/office/drawing/2014/main" id="{0C698B6C-0E18-EEE8-CD8E-1494A9FDD772}"/>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13B0202D-6368-661F-4146-04EF89B52179}"/>
              </a:ext>
            </a:extLst>
          </p:cNvPr>
          <p:cNvSpPr>
            <a:spLocks noGrp="1"/>
          </p:cNvSpPr>
          <p:nvPr>
            <p:ph type="sldNum" sz="quarter" idx="12"/>
          </p:nvPr>
        </p:nvSpPr>
        <p:spPr/>
        <p:txBody>
          <a:bodyPr/>
          <a:lstStyle/>
          <a:p>
            <a:fld id="{9B05D18D-3D81-D141-86F4-95ABD143E85E}" type="slidenum">
              <a:rPr lang="fr-FR" smtClean="0"/>
              <a:t>‹#›</a:t>
            </a:fld>
            <a:endParaRPr lang="fr-FR"/>
          </a:p>
        </p:txBody>
      </p:sp>
    </p:spTree>
    <p:extLst>
      <p:ext uri="{BB962C8B-B14F-4D97-AF65-F5344CB8AC3E}">
        <p14:creationId xmlns:p14="http://schemas.microsoft.com/office/powerpoint/2010/main" val="3644235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BC298-5D60-9755-ADB0-68AC2714D4DC}"/>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4171E6C4-6A6C-D484-02E2-50B3E39E93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BFCC2B8B-E87C-EB3C-C644-9E9C2ED186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722D8C8D-3EEC-695C-4E66-A6F80F6C43C0}"/>
              </a:ext>
            </a:extLst>
          </p:cNvPr>
          <p:cNvSpPr>
            <a:spLocks noGrp="1"/>
          </p:cNvSpPr>
          <p:nvPr>
            <p:ph type="dt" sz="half" idx="10"/>
          </p:nvPr>
        </p:nvSpPr>
        <p:spPr/>
        <p:txBody>
          <a:bodyPr/>
          <a:lstStyle/>
          <a:p>
            <a:fld id="{7DC7E6E5-3A56-5048-B2F8-12AD14A12FE8}" type="datetimeFigureOut">
              <a:rPr lang="fr-FR" smtClean="0"/>
              <a:t>29/11/2022</a:t>
            </a:fld>
            <a:endParaRPr lang="fr-FR"/>
          </a:p>
        </p:txBody>
      </p:sp>
      <p:sp>
        <p:nvSpPr>
          <p:cNvPr id="6" name="Footer Placeholder 5">
            <a:extLst>
              <a:ext uri="{FF2B5EF4-FFF2-40B4-BE49-F238E27FC236}">
                <a16:creationId xmlns:a16="http://schemas.microsoft.com/office/drawing/2014/main" id="{7878E552-6B8E-021F-C7DE-FA712B340B6E}"/>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CE98008E-E582-08C8-4268-991C1277465A}"/>
              </a:ext>
            </a:extLst>
          </p:cNvPr>
          <p:cNvSpPr>
            <a:spLocks noGrp="1"/>
          </p:cNvSpPr>
          <p:nvPr>
            <p:ph type="sldNum" sz="quarter" idx="12"/>
          </p:nvPr>
        </p:nvSpPr>
        <p:spPr/>
        <p:txBody>
          <a:bodyPr/>
          <a:lstStyle/>
          <a:p>
            <a:fld id="{9B05D18D-3D81-D141-86F4-95ABD143E85E}" type="slidenum">
              <a:rPr lang="fr-FR" smtClean="0"/>
              <a:t>‹#›</a:t>
            </a:fld>
            <a:endParaRPr lang="fr-FR"/>
          </a:p>
        </p:txBody>
      </p:sp>
    </p:spTree>
    <p:extLst>
      <p:ext uri="{BB962C8B-B14F-4D97-AF65-F5344CB8AC3E}">
        <p14:creationId xmlns:p14="http://schemas.microsoft.com/office/powerpoint/2010/main" val="79723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344D0-30AF-3FBC-B3C6-B6218D0C29F1}"/>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3E8A6E5A-9CE8-070E-D0AA-31E36483E3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4E023E-D123-776F-F6AE-5540DD6808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39FDE29B-E73D-9C15-5483-8706077CD7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3312D2-8157-F133-AE76-439B2195EA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E1611412-E546-5FB0-B5D3-B63915955CAF}"/>
              </a:ext>
            </a:extLst>
          </p:cNvPr>
          <p:cNvSpPr>
            <a:spLocks noGrp="1"/>
          </p:cNvSpPr>
          <p:nvPr>
            <p:ph type="dt" sz="half" idx="10"/>
          </p:nvPr>
        </p:nvSpPr>
        <p:spPr/>
        <p:txBody>
          <a:bodyPr/>
          <a:lstStyle/>
          <a:p>
            <a:fld id="{7DC7E6E5-3A56-5048-B2F8-12AD14A12FE8}" type="datetimeFigureOut">
              <a:rPr lang="fr-FR" smtClean="0"/>
              <a:t>29/11/2022</a:t>
            </a:fld>
            <a:endParaRPr lang="fr-FR"/>
          </a:p>
        </p:txBody>
      </p:sp>
      <p:sp>
        <p:nvSpPr>
          <p:cNvPr id="8" name="Footer Placeholder 7">
            <a:extLst>
              <a:ext uri="{FF2B5EF4-FFF2-40B4-BE49-F238E27FC236}">
                <a16:creationId xmlns:a16="http://schemas.microsoft.com/office/drawing/2014/main" id="{21FD0377-D933-0078-0349-D5DA6743A600}"/>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8E3C6D39-9E82-3D4C-6C9A-236AF137F48E}"/>
              </a:ext>
            </a:extLst>
          </p:cNvPr>
          <p:cNvSpPr>
            <a:spLocks noGrp="1"/>
          </p:cNvSpPr>
          <p:nvPr>
            <p:ph type="sldNum" sz="quarter" idx="12"/>
          </p:nvPr>
        </p:nvSpPr>
        <p:spPr/>
        <p:txBody>
          <a:bodyPr/>
          <a:lstStyle/>
          <a:p>
            <a:fld id="{9B05D18D-3D81-D141-86F4-95ABD143E85E}" type="slidenum">
              <a:rPr lang="fr-FR" smtClean="0"/>
              <a:t>‹#›</a:t>
            </a:fld>
            <a:endParaRPr lang="fr-FR"/>
          </a:p>
        </p:txBody>
      </p:sp>
    </p:spTree>
    <p:extLst>
      <p:ext uri="{BB962C8B-B14F-4D97-AF65-F5344CB8AC3E}">
        <p14:creationId xmlns:p14="http://schemas.microsoft.com/office/powerpoint/2010/main" val="252780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0205B-1141-FD48-A958-31559195E890}"/>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76AF697C-C02C-C6BE-EFE8-29F3C4764B6E}"/>
              </a:ext>
            </a:extLst>
          </p:cNvPr>
          <p:cNvSpPr>
            <a:spLocks noGrp="1"/>
          </p:cNvSpPr>
          <p:nvPr>
            <p:ph type="dt" sz="half" idx="10"/>
          </p:nvPr>
        </p:nvSpPr>
        <p:spPr/>
        <p:txBody>
          <a:bodyPr/>
          <a:lstStyle/>
          <a:p>
            <a:fld id="{7DC7E6E5-3A56-5048-B2F8-12AD14A12FE8}" type="datetimeFigureOut">
              <a:rPr lang="fr-FR" smtClean="0"/>
              <a:t>29/11/2022</a:t>
            </a:fld>
            <a:endParaRPr lang="fr-FR"/>
          </a:p>
        </p:txBody>
      </p:sp>
      <p:sp>
        <p:nvSpPr>
          <p:cNvPr id="4" name="Footer Placeholder 3">
            <a:extLst>
              <a:ext uri="{FF2B5EF4-FFF2-40B4-BE49-F238E27FC236}">
                <a16:creationId xmlns:a16="http://schemas.microsoft.com/office/drawing/2014/main" id="{C7222D47-E55C-3F35-900D-51DAD370CF71}"/>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CDC43E58-E773-E4A3-D5BA-9C8ACC0EB55E}"/>
              </a:ext>
            </a:extLst>
          </p:cNvPr>
          <p:cNvSpPr>
            <a:spLocks noGrp="1"/>
          </p:cNvSpPr>
          <p:nvPr>
            <p:ph type="sldNum" sz="quarter" idx="12"/>
          </p:nvPr>
        </p:nvSpPr>
        <p:spPr/>
        <p:txBody>
          <a:bodyPr/>
          <a:lstStyle/>
          <a:p>
            <a:fld id="{9B05D18D-3D81-D141-86F4-95ABD143E85E}" type="slidenum">
              <a:rPr lang="fr-FR" smtClean="0"/>
              <a:t>‹#›</a:t>
            </a:fld>
            <a:endParaRPr lang="fr-FR"/>
          </a:p>
        </p:txBody>
      </p:sp>
    </p:spTree>
    <p:extLst>
      <p:ext uri="{BB962C8B-B14F-4D97-AF65-F5344CB8AC3E}">
        <p14:creationId xmlns:p14="http://schemas.microsoft.com/office/powerpoint/2010/main" val="2230073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2F4FDD-7F79-E9F4-E16F-B3A2F8EA4219}"/>
              </a:ext>
            </a:extLst>
          </p:cNvPr>
          <p:cNvSpPr>
            <a:spLocks noGrp="1"/>
          </p:cNvSpPr>
          <p:nvPr>
            <p:ph type="dt" sz="half" idx="10"/>
          </p:nvPr>
        </p:nvSpPr>
        <p:spPr/>
        <p:txBody>
          <a:bodyPr/>
          <a:lstStyle/>
          <a:p>
            <a:fld id="{7DC7E6E5-3A56-5048-B2F8-12AD14A12FE8}" type="datetimeFigureOut">
              <a:rPr lang="fr-FR" smtClean="0"/>
              <a:t>29/11/2022</a:t>
            </a:fld>
            <a:endParaRPr lang="fr-FR"/>
          </a:p>
        </p:txBody>
      </p:sp>
      <p:sp>
        <p:nvSpPr>
          <p:cNvPr id="3" name="Footer Placeholder 2">
            <a:extLst>
              <a:ext uri="{FF2B5EF4-FFF2-40B4-BE49-F238E27FC236}">
                <a16:creationId xmlns:a16="http://schemas.microsoft.com/office/drawing/2014/main" id="{EAE62F02-F52D-370D-F89E-2D6C9211151C}"/>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6391FAC1-1F42-C2BF-8C69-426DF28A5E88}"/>
              </a:ext>
            </a:extLst>
          </p:cNvPr>
          <p:cNvSpPr>
            <a:spLocks noGrp="1"/>
          </p:cNvSpPr>
          <p:nvPr>
            <p:ph type="sldNum" sz="quarter" idx="12"/>
          </p:nvPr>
        </p:nvSpPr>
        <p:spPr/>
        <p:txBody>
          <a:bodyPr/>
          <a:lstStyle/>
          <a:p>
            <a:fld id="{9B05D18D-3D81-D141-86F4-95ABD143E85E}" type="slidenum">
              <a:rPr lang="fr-FR" smtClean="0"/>
              <a:t>‹#›</a:t>
            </a:fld>
            <a:endParaRPr lang="fr-FR"/>
          </a:p>
        </p:txBody>
      </p:sp>
    </p:spTree>
    <p:extLst>
      <p:ext uri="{BB962C8B-B14F-4D97-AF65-F5344CB8AC3E}">
        <p14:creationId xmlns:p14="http://schemas.microsoft.com/office/powerpoint/2010/main" val="2528823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7FE50-0003-11B6-2285-39A5D775B1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50C14A78-E7D5-432C-A580-8BFC4A8400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0D4C4479-C1AE-CC47-8806-1F8A63AD30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2C8D96-0618-6A48-0595-15F29BC1C348}"/>
              </a:ext>
            </a:extLst>
          </p:cNvPr>
          <p:cNvSpPr>
            <a:spLocks noGrp="1"/>
          </p:cNvSpPr>
          <p:nvPr>
            <p:ph type="dt" sz="half" idx="10"/>
          </p:nvPr>
        </p:nvSpPr>
        <p:spPr/>
        <p:txBody>
          <a:bodyPr/>
          <a:lstStyle/>
          <a:p>
            <a:fld id="{7DC7E6E5-3A56-5048-B2F8-12AD14A12FE8}" type="datetimeFigureOut">
              <a:rPr lang="fr-FR" smtClean="0"/>
              <a:t>29/11/2022</a:t>
            </a:fld>
            <a:endParaRPr lang="fr-FR"/>
          </a:p>
        </p:txBody>
      </p:sp>
      <p:sp>
        <p:nvSpPr>
          <p:cNvPr id="6" name="Footer Placeholder 5">
            <a:extLst>
              <a:ext uri="{FF2B5EF4-FFF2-40B4-BE49-F238E27FC236}">
                <a16:creationId xmlns:a16="http://schemas.microsoft.com/office/drawing/2014/main" id="{6C027A48-1D37-E741-90AF-7DA5084E6CF8}"/>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45CD8DB2-3ECE-19D3-4808-F79B79F11D71}"/>
              </a:ext>
            </a:extLst>
          </p:cNvPr>
          <p:cNvSpPr>
            <a:spLocks noGrp="1"/>
          </p:cNvSpPr>
          <p:nvPr>
            <p:ph type="sldNum" sz="quarter" idx="12"/>
          </p:nvPr>
        </p:nvSpPr>
        <p:spPr/>
        <p:txBody>
          <a:bodyPr/>
          <a:lstStyle/>
          <a:p>
            <a:fld id="{9B05D18D-3D81-D141-86F4-95ABD143E85E}" type="slidenum">
              <a:rPr lang="fr-FR" smtClean="0"/>
              <a:t>‹#›</a:t>
            </a:fld>
            <a:endParaRPr lang="fr-FR"/>
          </a:p>
        </p:txBody>
      </p:sp>
    </p:spTree>
    <p:extLst>
      <p:ext uri="{BB962C8B-B14F-4D97-AF65-F5344CB8AC3E}">
        <p14:creationId xmlns:p14="http://schemas.microsoft.com/office/powerpoint/2010/main" val="1075346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B3919-7B1E-C9A4-1FDC-7FF216A882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83BB7561-AF54-2FB5-E6AF-C82D50CE95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7FB14043-F4A1-63FC-A3CB-F7D3811CB5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628EFD-A9B6-196B-0BC3-F391000854D9}"/>
              </a:ext>
            </a:extLst>
          </p:cNvPr>
          <p:cNvSpPr>
            <a:spLocks noGrp="1"/>
          </p:cNvSpPr>
          <p:nvPr>
            <p:ph type="dt" sz="half" idx="10"/>
          </p:nvPr>
        </p:nvSpPr>
        <p:spPr/>
        <p:txBody>
          <a:bodyPr/>
          <a:lstStyle/>
          <a:p>
            <a:fld id="{7DC7E6E5-3A56-5048-B2F8-12AD14A12FE8}" type="datetimeFigureOut">
              <a:rPr lang="fr-FR" smtClean="0"/>
              <a:t>29/11/2022</a:t>
            </a:fld>
            <a:endParaRPr lang="fr-FR"/>
          </a:p>
        </p:txBody>
      </p:sp>
      <p:sp>
        <p:nvSpPr>
          <p:cNvPr id="6" name="Footer Placeholder 5">
            <a:extLst>
              <a:ext uri="{FF2B5EF4-FFF2-40B4-BE49-F238E27FC236}">
                <a16:creationId xmlns:a16="http://schemas.microsoft.com/office/drawing/2014/main" id="{794036EF-8172-A525-0940-9F369BE8A1F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C3C9D4A-3EA8-FC67-FAD1-204860B9FE23}"/>
              </a:ext>
            </a:extLst>
          </p:cNvPr>
          <p:cNvSpPr>
            <a:spLocks noGrp="1"/>
          </p:cNvSpPr>
          <p:nvPr>
            <p:ph type="sldNum" sz="quarter" idx="12"/>
          </p:nvPr>
        </p:nvSpPr>
        <p:spPr/>
        <p:txBody>
          <a:bodyPr/>
          <a:lstStyle/>
          <a:p>
            <a:fld id="{9B05D18D-3D81-D141-86F4-95ABD143E85E}" type="slidenum">
              <a:rPr lang="fr-FR" smtClean="0"/>
              <a:t>‹#›</a:t>
            </a:fld>
            <a:endParaRPr lang="fr-FR"/>
          </a:p>
        </p:txBody>
      </p:sp>
    </p:spTree>
    <p:extLst>
      <p:ext uri="{BB962C8B-B14F-4D97-AF65-F5344CB8AC3E}">
        <p14:creationId xmlns:p14="http://schemas.microsoft.com/office/powerpoint/2010/main" val="2322282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19B4B4-FA37-4060-EB97-35E5834693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0692F42E-0CFF-A218-7D0C-1A3BD039BB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763609AC-91F1-4463-4179-E7B0FF3E7F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C7E6E5-3A56-5048-B2F8-12AD14A12FE8}" type="datetimeFigureOut">
              <a:rPr lang="fr-FR" smtClean="0"/>
              <a:t>29/11/2022</a:t>
            </a:fld>
            <a:endParaRPr lang="fr-FR"/>
          </a:p>
        </p:txBody>
      </p:sp>
      <p:sp>
        <p:nvSpPr>
          <p:cNvPr id="5" name="Footer Placeholder 4">
            <a:extLst>
              <a:ext uri="{FF2B5EF4-FFF2-40B4-BE49-F238E27FC236}">
                <a16:creationId xmlns:a16="http://schemas.microsoft.com/office/drawing/2014/main" id="{6AF13B4B-4B2F-7E7F-6E92-8490AEC4C9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0B0ABF21-69F0-C0C3-5493-290DE76F3E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05D18D-3D81-D141-86F4-95ABD143E85E}" type="slidenum">
              <a:rPr lang="fr-FR" smtClean="0"/>
              <a:t>‹#›</a:t>
            </a:fld>
            <a:endParaRPr lang="fr-FR"/>
          </a:p>
        </p:txBody>
      </p:sp>
    </p:spTree>
    <p:extLst>
      <p:ext uri="{BB962C8B-B14F-4D97-AF65-F5344CB8AC3E}">
        <p14:creationId xmlns:p14="http://schemas.microsoft.com/office/powerpoint/2010/main" val="329587203"/>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EA12D-8963-B857-3669-69ECD6E944BF}"/>
              </a:ext>
            </a:extLst>
          </p:cNvPr>
          <p:cNvSpPr>
            <a:spLocks noGrp="1"/>
          </p:cNvSpPr>
          <p:nvPr>
            <p:ph type="ctrTitle"/>
          </p:nvPr>
        </p:nvSpPr>
        <p:spPr/>
        <p:txBody>
          <a:bodyPr>
            <a:normAutofit/>
          </a:bodyPr>
          <a:lstStyle/>
          <a:p>
            <a:r>
              <a:rPr lang="en-US" sz="4400" b="1" i="0" u="none" strike="noStrike" dirty="0" err="1">
                <a:solidFill>
                  <a:srgbClr val="000000"/>
                </a:solidFill>
                <a:effectLst/>
                <a:latin typeface="Calibri" panose="020F0502020204030204" pitchFamily="34" charset="0"/>
              </a:rPr>
              <a:t>Rendre</a:t>
            </a:r>
            <a:r>
              <a:rPr lang="en-US" sz="4400" b="1" i="0" u="none" strike="noStrike" dirty="0">
                <a:solidFill>
                  <a:srgbClr val="000000"/>
                </a:solidFill>
                <a:effectLst/>
                <a:latin typeface="Calibri" panose="020F0502020204030204" pitchFamily="34" charset="0"/>
              </a:rPr>
              <a:t> </a:t>
            </a:r>
            <a:r>
              <a:rPr lang="en-US" sz="4400" b="1" i="0" u="none" strike="noStrike" dirty="0" err="1">
                <a:solidFill>
                  <a:srgbClr val="000000"/>
                </a:solidFill>
                <a:effectLst/>
                <a:latin typeface="Calibri" panose="020F0502020204030204" pitchFamily="34" charset="0"/>
              </a:rPr>
              <a:t>effectif</a:t>
            </a:r>
            <a:r>
              <a:rPr lang="en-US" sz="4400" b="1" i="0" u="none" strike="noStrike" dirty="0">
                <a:solidFill>
                  <a:srgbClr val="000000"/>
                </a:solidFill>
                <a:effectLst/>
                <a:latin typeface="Calibri" panose="020F0502020204030204" pitchFamily="34" charset="0"/>
              </a:rPr>
              <a:t> le droit </a:t>
            </a:r>
            <a:r>
              <a:rPr lang="en-US" sz="4400" b="1" i="0" u="none" strike="noStrike" dirty="0" err="1">
                <a:solidFill>
                  <a:srgbClr val="000000"/>
                </a:solidFill>
                <a:effectLst/>
                <a:latin typeface="Calibri" panose="020F0502020204030204" pitchFamily="34" charset="0"/>
              </a:rPr>
              <a:t>à</a:t>
            </a:r>
            <a:r>
              <a:rPr lang="en-US" sz="4400" b="1" i="0" u="none" strike="noStrike" dirty="0">
                <a:solidFill>
                  <a:srgbClr val="000000"/>
                </a:solidFill>
                <a:effectLst/>
                <a:latin typeface="Calibri" panose="020F0502020204030204" pitchFamily="34" charset="0"/>
              </a:rPr>
              <a:t> la </a:t>
            </a:r>
            <a:r>
              <a:rPr lang="en-US" sz="4400" b="1" i="0" u="none" strike="noStrike" dirty="0" err="1">
                <a:solidFill>
                  <a:srgbClr val="000000"/>
                </a:solidFill>
                <a:effectLst/>
                <a:latin typeface="Calibri" panose="020F0502020204030204" pitchFamily="34" charset="0"/>
              </a:rPr>
              <a:t>santé</a:t>
            </a:r>
            <a:endParaRPr lang="fr-FR" sz="4400" dirty="0"/>
          </a:p>
        </p:txBody>
      </p:sp>
      <p:sp>
        <p:nvSpPr>
          <p:cNvPr id="3" name="Subtitle 2">
            <a:extLst>
              <a:ext uri="{FF2B5EF4-FFF2-40B4-BE49-F238E27FC236}">
                <a16:creationId xmlns:a16="http://schemas.microsoft.com/office/drawing/2014/main" id="{F28ABF67-890E-CAD3-9908-98F7302784D2}"/>
              </a:ext>
            </a:extLst>
          </p:cNvPr>
          <p:cNvSpPr>
            <a:spLocks noGrp="1"/>
          </p:cNvSpPr>
          <p:nvPr>
            <p:ph type="subTitle" idx="1"/>
          </p:nvPr>
        </p:nvSpPr>
        <p:spPr>
          <a:xfrm>
            <a:off x="1523999" y="3602037"/>
            <a:ext cx="9238735" cy="2133599"/>
          </a:xfrm>
        </p:spPr>
        <p:txBody>
          <a:bodyPr>
            <a:normAutofit lnSpcReduction="10000"/>
          </a:bodyPr>
          <a:lstStyle/>
          <a:p>
            <a:r>
              <a:rPr lang="fr-FR" dirty="0"/>
              <a:t>Andrea Rea (ULB/GERME)</a:t>
            </a:r>
          </a:p>
          <a:p>
            <a:endParaRPr lang="fr-FR" dirty="0"/>
          </a:p>
          <a:p>
            <a:endParaRPr lang="fr-FR" dirty="0"/>
          </a:p>
          <a:p>
            <a:r>
              <a:rPr lang="fr-FR" dirty="0"/>
              <a:t>Colloque </a:t>
            </a:r>
            <a:r>
              <a:rPr lang="fr-FR" dirty="0" err="1"/>
              <a:t>Brulocalis</a:t>
            </a:r>
            <a:r>
              <a:rPr lang="fr-FR" dirty="0"/>
              <a:t> : « La santé est-elle un droit ? »</a:t>
            </a:r>
          </a:p>
          <a:p>
            <a:r>
              <a:rPr lang="fr-FR" dirty="0"/>
              <a:t>30/11/2022</a:t>
            </a:r>
          </a:p>
        </p:txBody>
      </p:sp>
      <p:pic>
        <p:nvPicPr>
          <p:cNvPr id="4" name="Image 9" descr="Une image contenant texte&#10;&#10;Description générée automatiquement">
            <a:extLst>
              <a:ext uri="{FF2B5EF4-FFF2-40B4-BE49-F238E27FC236}">
                <a16:creationId xmlns:a16="http://schemas.microsoft.com/office/drawing/2014/main" id="{EB3CA236-DC14-F60B-291F-DDD25E2608E8}"/>
              </a:ext>
            </a:extLst>
          </p:cNvPr>
          <p:cNvPicPr>
            <a:picLocks noChangeAspect="1"/>
          </p:cNvPicPr>
          <p:nvPr/>
        </p:nvPicPr>
        <p:blipFill>
          <a:blip r:embed="rId2"/>
          <a:stretch>
            <a:fillRect/>
          </a:stretch>
        </p:blipFill>
        <p:spPr>
          <a:xfrm>
            <a:off x="10574970" y="-1"/>
            <a:ext cx="1617030" cy="1421027"/>
          </a:xfrm>
          <a:prstGeom prst="rect">
            <a:avLst/>
          </a:prstGeom>
        </p:spPr>
      </p:pic>
      <p:pic>
        <p:nvPicPr>
          <p:cNvPr id="5" name="Image 11">
            <a:extLst>
              <a:ext uri="{FF2B5EF4-FFF2-40B4-BE49-F238E27FC236}">
                <a16:creationId xmlns:a16="http://schemas.microsoft.com/office/drawing/2014/main" id="{937C581F-62A7-BCF6-45ED-AF6584EDA120}"/>
              </a:ext>
            </a:extLst>
          </p:cNvPr>
          <p:cNvPicPr>
            <a:picLocks noChangeAspect="1"/>
          </p:cNvPicPr>
          <p:nvPr/>
        </p:nvPicPr>
        <p:blipFill>
          <a:blip r:embed="rId3"/>
          <a:stretch>
            <a:fillRect/>
          </a:stretch>
        </p:blipFill>
        <p:spPr>
          <a:xfrm>
            <a:off x="0" y="0"/>
            <a:ext cx="1421027" cy="1421027"/>
          </a:xfrm>
          <a:prstGeom prst="rect">
            <a:avLst/>
          </a:prstGeom>
        </p:spPr>
      </p:pic>
    </p:spTree>
    <p:extLst>
      <p:ext uri="{BB962C8B-B14F-4D97-AF65-F5344CB8AC3E}">
        <p14:creationId xmlns:p14="http://schemas.microsoft.com/office/powerpoint/2010/main" val="379815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3C3F8C-899B-6CF4-4761-5F34FAAD6932}"/>
              </a:ext>
            </a:extLst>
          </p:cNvPr>
          <p:cNvSpPr>
            <a:spLocks noGrp="1"/>
          </p:cNvSpPr>
          <p:nvPr>
            <p:ph type="title"/>
          </p:nvPr>
        </p:nvSpPr>
        <p:spPr>
          <a:xfrm>
            <a:off x="838200" y="365125"/>
            <a:ext cx="10515600" cy="1325563"/>
          </a:xfrm>
        </p:spPr>
        <p:txBody>
          <a:bodyPr>
            <a:normAutofit/>
          </a:bodyPr>
          <a:lstStyle/>
          <a:p>
            <a:r>
              <a:rPr lang="fr-FR" sz="4600" b="1">
                <a:solidFill>
                  <a:srgbClr val="FFFFFF"/>
                </a:solidFill>
              </a:rPr>
              <a:t>Constats transversaux</a:t>
            </a:r>
            <a:endParaRPr lang="fr-FR" sz="4600">
              <a:solidFill>
                <a:srgbClr val="FFFFFF"/>
              </a:solidFill>
            </a:endParaRPr>
          </a:p>
        </p:txBody>
      </p:sp>
      <p:sp>
        <p:nvSpPr>
          <p:cNvPr id="3" name="Content Placeholder 2">
            <a:extLst>
              <a:ext uri="{FF2B5EF4-FFF2-40B4-BE49-F238E27FC236}">
                <a16:creationId xmlns:a16="http://schemas.microsoft.com/office/drawing/2014/main" id="{D964B5C7-E6EC-649D-A321-29537D052F7C}"/>
              </a:ext>
            </a:extLst>
          </p:cNvPr>
          <p:cNvSpPr>
            <a:spLocks noGrp="1"/>
          </p:cNvSpPr>
          <p:nvPr>
            <p:ph idx="1"/>
          </p:nvPr>
        </p:nvSpPr>
        <p:spPr>
          <a:xfrm>
            <a:off x="838200" y="2438400"/>
            <a:ext cx="10515600" cy="3738562"/>
          </a:xfrm>
        </p:spPr>
        <p:txBody>
          <a:bodyPr>
            <a:normAutofit/>
          </a:bodyPr>
          <a:lstStyle/>
          <a:p>
            <a:pPr marL="0" indent="0">
              <a:buNone/>
            </a:pPr>
            <a:r>
              <a:rPr lang="fr-BE" sz="2600" b="1"/>
              <a:t>Désaffiliation, non-recours aux droits</a:t>
            </a:r>
          </a:p>
          <a:p>
            <a:pPr marL="0" indent="0">
              <a:buNone/>
            </a:pPr>
            <a:endParaRPr lang="fr-BE" sz="2600" b="1"/>
          </a:p>
          <a:p>
            <a:r>
              <a:rPr lang="fr-BE" sz="2600"/>
              <a:t>Présence dans l’espace public sanctionnée</a:t>
            </a:r>
          </a:p>
          <a:p>
            <a:r>
              <a:rPr lang="fr-BE" sz="2600"/>
              <a:t>Absence de guichets socio-administratifs</a:t>
            </a:r>
          </a:p>
          <a:p>
            <a:r>
              <a:rPr lang="fr-BE" sz="2600"/>
              <a:t>Rupture de liens (sociaux, institutionnels, scolaires)</a:t>
            </a:r>
          </a:p>
          <a:p>
            <a:r>
              <a:rPr lang="fr-BE" sz="2600"/>
              <a:t>Dépendance accrue à la première ligne</a:t>
            </a:r>
          </a:p>
          <a:p>
            <a:endParaRPr lang="fr-FR" sz="2600"/>
          </a:p>
        </p:txBody>
      </p:sp>
    </p:spTree>
    <p:extLst>
      <p:ext uri="{BB962C8B-B14F-4D97-AF65-F5344CB8AC3E}">
        <p14:creationId xmlns:p14="http://schemas.microsoft.com/office/powerpoint/2010/main" val="2990875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A2D122-DB39-D0C5-F16B-294B1F0B9A44}"/>
              </a:ext>
            </a:extLst>
          </p:cNvPr>
          <p:cNvSpPr>
            <a:spLocks noGrp="1"/>
          </p:cNvSpPr>
          <p:nvPr>
            <p:ph type="title"/>
          </p:nvPr>
        </p:nvSpPr>
        <p:spPr>
          <a:xfrm>
            <a:off x="1043631" y="809898"/>
            <a:ext cx="10173010" cy="1554480"/>
          </a:xfrm>
        </p:spPr>
        <p:txBody>
          <a:bodyPr anchor="ctr">
            <a:normAutofit/>
          </a:bodyPr>
          <a:lstStyle/>
          <a:p>
            <a:r>
              <a:rPr lang="fr-FR" sz="4800"/>
              <a:t>Recommandations</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8FB1C582-AA89-4DE9-A7C4-BDCA4E1E54E7}"/>
              </a:ext>
            </a:extLst>
          </p:cNvPr>
          <p:cNvGraphicFramePr>
            <a:graphicFrameLocks noGrp="1"/>
          </p:cNvGraphicFramePr>
          <p:nvPr>
            <p:ph idx="1"/>
            <p:extLst>
              <p:ext uri="{D42A27DB-BD31-4B8C-83A1-F6EECF244321}">
                <p14:modId xmlns:p14="http://schemas.microsoft.com/office/powerpoint/2010/main" val="232303099"/>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8103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9B0A53-3A7C-D245-8C15-AB51BB4AEF2A}"/>
              </a:ext>
            </a:extLst>
          </p:cNvPr>
          <p:cNvSpPr>
            <a:spLocks noGrp="1"/>
          </p:cNvSpPr>
          <p:nvPr>
            <p:ph type="title"/>
          </p:nvPr>
        </p:nvSpPr>
        <p:spPr>
          <a:xfrm>
            <a:off x="832287" y="442065"/>
            <a:ext cx="4486656" cy="1141497"/>
          </a:xfrm>
        </p:spPr>
        <p:txBody>
          <a:bodyPr>
            <a:normAutofit/>
          </a:bodyPr>
          <a:lstStyle/>
          <a:p>
            <a:r>
              <a:rPr lang="fr-BE" b="1" dirty="0"/>
              <a:t>Méthodologie</a:t>
            </a:r>
            <a:endParaRPr lang="fr-FR" b="1" dirty="0"/>
          </a:p>
        </p:txBody>
      </p:sp>
      <p:sp>
        <p:nvSpPr>
          <p:cNvPr id="3" name="Espace réservé du contenu 2">
            <a:extLst>
              <a:ext uri="{FF2B5EF4-FFF2-40B4-BE49-F238E27FC236}">
                <a16:creationId xmlns:a16="http://schemas.microsoft.com/office/drawing/2014/main" id="{DA730558-C83B-F84D-8ED0-34F498C88FFA}"/>
              </a:ext>
            </a:extLst>
          </p:cNvPr>
          <p:cNvSpPr>
            <a:spLocks noGrp="1"/>
          </p:cNvSpPr>
          <p:nvPr>
            <p:ph idx="1"/>
          </p:nvPr>
        </p:nvSpPr>
        <p:spPr>
          <a:xfrm>
            <a:off x="6736080" y="804671"/>
            <a:ext cx="4819426" cy="5757493"/>
          </a:xfrm>
        </p:spPr>
        <p:txBody>
          <a:bodyPr>
            <a:normAutofit fontScale="85000" lnSpcReduction="20000"/>
          </a:bodyPr>
          <a:lstStyle/>
          <a:p>
            <a:pPr marL="0" indent="0">
              <a:buNone/>
            </a:pPr>
            <a:r>
              <a:rPr lang="fr-BE" sz="2800" u="sng" dirty="0"/>
              <a:t>Délimitations spatio-temporelles</a:t>
            </a:r>
            <a:endParaRPr lang="fr-BE" sz="2800" dirty="0"/>
          </a:p>
          <a:p>
            <a:r>
              <a:rPr lang="fr-BE" sz="2800" dirty="0"/>
              <a:t>Région de Bruxelles-Capitale et focus Ville de Bruxelles</a:t>
            </a:r>
          </a:p>
          <a:p>
            <a:r>
              <a:rPr lang="fr-BE" sz="2800" dirty="0"/>
              <a:t>Première année d'épidémie</a:t>
            </a:r>
          </a:p>
          <a:p>
            <a:r>
              <a:rPr lang="fr-BE" sz="2800" dirty="0"/>
              <a:t>Concerne : mars 2020-juin 2021</a:t>
            </a:r>
          </a:p>
          <a:p>
            <a:endParaRPr lang="fr-BE" sz="2800" dirty="0"/>
          </a:p>
          <a:p>
            <a:pPr marL="0" indent="0">
              <a:buNone/>
            </a:pPr>
            <a:r>
              <a:rPr lang="fr-BE" sz="2800" u="sng" dirty="0"/>
              <a:t>Parti-pris méthodologique</a:t>
            </a:r>
          </a:p>
          <a:p>
            <a:r>
              <a:rPr lang="fr-BE" sz="2800" dirty="0"/>
              <a:t>Valorisation des expertises des </a:t>
            </a:r>
            <a:r>
              <a:rPr lang="fr-BE" sz="2800" dirty="0" err="1"/>
              <a:t>acteurs.trices</a:t>
            </a:r>
            <a:r>
              <a:rPr lang="fr-BE" sz="2800" dirty="0"/>
              <a:t> de terrain (« savoirs experts » et « savoirs pratiques »)</a:t>
            </a:r>
          </a:p>
          <a:p>
            <a:r>
              <a:rPr lang="fr-BE" sz="2800" dirty="0"/>
              <a:t>Méthode de l’analyse en groupe à partir de récits de personnes</a:t>
            </a:r>
          </a:p>
          <a:p>
            <a:r>
              <a:rPr lang="fr-BE" sz="2800" dirty="0"/>
              <a:t>9 analyses en groupe</a:t>
            </a:r>
          </a:p>
          <a:p>
            <a:r>
              <a:rPr lang="fr-BE" sz="2800" dirty="0"/>
              <a:t>11 entretiens individuels</a:t>
            </a:r>
          </a:p>
          <a:p>
            <a:r>
              <a:rPr lang="fr-BE" sz="2800" dirty="0"/>
              <a:t>110 personnes interrogées</a:t>
            </a:r>
          </a:p>
          <a:p>
            <a:r>
              <a:rPr lang="fr-BE" sz="2800" dirty="0"/>
              <a:t>130 récits de personnes</a:t>
            </a:r>
          </a:p>
          <a:p>
            <a:endParaRPr lang="fr-BE" dirty="0"/>
          </a:p>
        </p:txBody>
      </p:sp>
      <p:sp>
        <p:nvSpPr>
          <p:cNvPr id="4" name="Espace réservé du texte 3">
            <a:extLst>
              <a:ext uri="{FF2B5EF4-FFF2-40B4-BE49-F238E27FC236}">
                <a16:creationId xmlns:a16="http://schemas.microsoft.com/office/drawing/2014/main" id="{39F307FB-7AC3-0E48-A4C5-11C2A985502C}"/>
              </a:ext>
            </a:extLst>
          </p:cNvPr>
          <p:cNvSpPr>
            <a:spLocks noGrp="1"/>
          </p:cNvSpPr>
          <p:nvPr>
            <p:ph type="body" sz="half" idx="2"/>
          </p:nvPr>
        </p:nvSpPr>
        <p:spPr>
          <a:xfrm>
            <a:off x="636494" y="2020032"/>
            <a:ext cx="4431426" cy="4395903"/>
          </a:xfrm>
        </p:spPr>
        <p:txBody>
          <a:bodyPr>
            <a:normAutofit/>
          </a:bodyPr>
          <a:lstStyle/>
          <a:p>
            <a:pPr algn="just"/>
            <a:r>
              <a:rPr lang="fr-BE" sz="2200" u="sng" dirty="0">
                <a:solidFill>
                  <a:schemeClr val="tx1"/>
                </a:solidFill>
              </a:rPr>
              <a:t>6 groupes sociaux précarisés</a:t>
            </a:r>
            <a:endParaRPr lang="fr-BE" sz="2200" dirty="0">
              <a:solidFill>
                <a:schemeClr val="tx1"/>
              </a:solidFill>
            </a:endParaRPr>
          </a:p>
          <a:p>
            <a:pPr algn="l"/>
            <a:r>
              <a:rPr lang="fr-BE" sz="2200" dirty="0">
                <a:solidFill>
                  <a:schemeClr val="tx1"/>
                </a:solidFill>
              </a:rPr>
              <a:t>Les personnes </a:t>
            </a:r>
            <a:r>
              <a:rPr lang="fr-BE" sz="2200" b="1" dirty="0">
                <a:solidFill>
                  <a:schemeClr val="tx1"/>
                </a:solidFill>
              </a:rPr>
              <a:t>sans-abri</a:t>
            </a:r>
            <a:endParaRPr lang="fr-BE" sz="2200" dirty="0">
              <a:solidFill>
                <a:schemeClr val="tx1"/>
              </a:solidFill>
            </a:endParaRPr>
          </a:p>
          <a:p>
            <a:pPr algn="l"/>
            <a:r>
              <a:rPr lang="fr-BE" sz="2200" dirty="0">
                <a:solidFill>
                  <a:schemeClr val="tx1"/>
                </a:solidFill>
              </a:rPr>
              <a:t>Les personnes disposant d’un </a:t>
            </a:r>
            <a:r>
              <a:rPr lang="fr-BE" sz="2200" b="1" dirty="0">
                <a:solidFill>
                  <a:schemeClr val="tx1"/>
                </a:solidFill>
              </a:rPr>
              <a:t>statut précaire de séjour</a:t>
            </a:r>
            <a:endParaRPr lang="fr-BE" sz="2200" dirty="0">
              <a:solidFill>
                <a:schemeClr val="tx1"/>
              </a:solidFill>
            </a:endParaRPr>
          </a:p>
          <a:p>
            <a:pPr algn="l"/>
            <a:r>
              <a:rPr lang="fr-BE" sz="2200" dirty="0">
                <a:solidFill>
                  <a:schemeClr val="tx1"/>
                </a:solidFill>
              </a:rPr>
              <a:t>Les</a:t>
            </a:r>
            <a:r>
              <a:rPr lang="fr-BE" sz="2200" b="1" dirty="0">
                <a:solidFill>
                  <a:schemeClr val="tx1"/>
                </a:solidFill>
              </a:rPr>
              <a:t> jeunes </a:t>
            </a:r>
            <a:r>
              <a:rPr lang="fr-BE" sz="2200" dirty="0">
                <a:solidFill>
                  <a:schemeClr val="tx1"/>
                </a:solidFill>
              </a:rPr>
              <a:t>en situation de marginalisation</a:t>
            </a:r>
          </a:p>
          <a:p>
            <a:pPr algn="l"/>
            <a:r>
              <a:rPr lang="fr-BE" sz="2200" dirty="0">
                <a:solidFill>
                  <a:schemeClr val="tx1"/>
                </a:solidFill>
              </a:rPr>
              <a:t>Les </a:t>
            </a:r>
            <a:r>
              <a:rPr lang="fr-BE" sz="2200" b="1" dirty="0">
                <a:solidFill>
                  <a:schemeClr val="tx1"/>
                </a:solidFill>
              </a:rPr>
              <a:t>familles monoparentales</a:t>
            </a:r>
            <a:endParaRPr lang="fr-BE" sz="2200" dirty="0">
              <a:solidFill>
                <a:schemeClr val="tx1"/>
              </a:solidFill>
            </a:endParaRPr>
          </a:p>
          <a:p>
            <a:pPr algn="l"/>
            <a:r>
              <a:rPr lang="fr-BE" sz="2200" dirty="0">
                <a:solidFill>
                  <a:schemeClr val="tx1"/>
                </a:solidFill>
              </a:rPr>
              <a:t>Les </a:t>
            </a:r>
            <a:r>
              <a:rPr lang="fr-BE" sz="2200" b="1" dirty="0" err="1">
                <a:solidFill>
                  <a:schemeClr val="tx1"/>
                </a:solidFill>
              </a:rPr>
              <a:t>usager.ère.s</a:t>
            </a:r>
            <a:r>
              <a:rPr lang="fr-BE" sz="2200" b="1" dirty="0">
                <a:solidFill>
                  <a:schemeClr val="tx1"/>
                </a:solidFill>
              </a:rPr>
              <a:t> de drogues</a:t>
            </a:r>
            <a:endParaRPr lang="fr-BE" sz="2200" dirty="0">
              <a:solidFill>
                <a:schemeClr val="tx1"/>
              </a:solidFill>
            </a:endParaRPr>
          </a:p>
          <a:p>
            <a:pPr algn="l"/>
            <a:r>
              <a:rPr lang="fr-BE" sz="2200" dirty="0">
                <a:solidFill>
                  <a:schemeClr val="tx1"/>
                </a:solidFill>
              </a:rPr>
              <a:t>Les </a:t>
            </a:r>
            <a:r>
              <a:rPr lang="fr-BE" sz="2200" b="1" dirty="0" err="1">
                <a:solidFill>
                  <a:schemeClr val="tx1"/>
                </a:solidFill>
              </a:rPr>
              <a:t>travailleur.euse.s</a:t>
            </a:r>
            <a:r>
              <a:rPr lang="fr-BE" sz="2200" b="1" dirty="0">
                <a:solidFill>
                  <a:schemeClr val="tx1"/>
                </a:solidFill>
              </a:rPr>
              <a:t> du sexe</a:t>
            </a:r>
            <a:endParaRPr lang="fr-BE" sz="2200" dirty="0">
              <a:solidFill>
                <a:schemeClr val="tx1"/>
              </a:solidFill>
            </a:endParaRPr>
          </a:p>
          <a:p>
            <a:endParaRPr lang="fr-FR" sz="1800" dirty="0"/>
          </a:p>
        </p:txBody>
      </p:sp>
    </p:spTree>
    <p:extLst>
      <p:ext uri="{BB962C8B-B14F-4D97-AF65-F5344CB8AC3E}">
        <p14:creationId xmlns:p14="http://schemas.microsoft.com/office/powerpoint/2010/main" val="1926116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C6793-F8C3-80C6-8A45-E5C1DACF966B}"/>
              </a:ext>
            </a:extLst>
          </p:cNvPr>
          <p:cNvSpPr>
            <a:spLocks noGrp="1"/>
          </p:cNvSpPr>
          <p:nvPr>
            <p:ph type="title"/>
          </p:nvPr>
        </p:nvSpPr>
        <p:spPr>
          <a:xfrm>
            <a:off x="4965430" y="629268"/>
            <a:ext cx="6586491" cy="1286160"/>
          </a:xfrm>
        </p:spPr>
        <p:txBody>
          <a:bodyPr anchor="b">
            <a:normAutofit/>
          </a:bodyPr>
          <a:lstStyle/>
          <a:p>
            <a:r>
              <a:rPr lang="fr-FR" b="1" dirty="0"/>
              <a:t>Droits à la santé</a:t>
            </a:r>
          </a:p>
        </p:txBody>
      </p:sp>
      <p:sp>
        <p:nvSpPr>
          <p:cNvPr id="3" name="Content Placeholder 2">
            <a:extLst>
              <a:ext uri="{FF2B5EF4-FFF2-40B4-BE49-F238E27FC236}">
                <a16:creationId xmlns:a16="http://schemas.microsoft.com/office/drawing/2014/main" id="{B89E4EAF-7588-2AB1-3F65-6EDA373B0A07}"/>
              </a:ext>
            </a:extLst>
          </p:cNvPr>
          <p:cNvSpPr>
            <a:spLocks noGrp="1"/>
          </p:cNvSpPr>
          <p:nvPr>
            <p:ph idx="1"/>
          </p:nvPr>
        </p:nvSpPr>
        <p:spPr>
          <a:xfrm>
            <a:off x="4965431" y="2314808"/>
            <a:ext cx="7076316" cy="4330692"/>
          </a:xfrm>
        </p:spPr>
        <p:txBody>
          <a:bodyPr>
            <a:normAutofit fontScale="92500" lnSpcReduction="10000"/>
          </a:bodyPr>
          <a:lstStyle/>
          <a:p>
            <a:r>
              <a:rPr lang="fr-FR" sz="2000" dirty="0"/>
              <a:t>En 1994, l’article 23 a été introduit dans la Constitution belge dans le cadre des droits sociaux et économiques. </a:t>
            </a:r>
          </a:p>
          <a:p>
            <a:r>
              <a:rPr lang="fr-FR" sz="2000" dirty="0"/>
              <a:t>L’alinéa 3, 2° instaure le droit à la protection de la santé en tant que droit fondamental dans le dans le cadre des droits sociaux et économiques </a:t>
            </a:r>
          </a:p>
          <a:p>
            <a:r>
              <a:rPr lang="fr-FR" sz="2000" dirty="0"/>
              <a:t>La protection de la santé est inscrite aussi dans l’article 35 de la Charte des droits fondamentaux de l'Union européenne : « </a:t>
            </a:r>
            <a:r>
              <a:rPr lang="fr-FR" sz="2000" i="1" dirty="0"/>
              <a:t>Toute personne a le droit d'accéder à la prévention en matière de santé et de bénéficier de soins médicaux dans les conditions établies par les législations et pratiques nationales. Un niveau élevé de protection de la santé humaine est assuré dans la définition et la mise en œuvre de toutes les politiques et actions de l'Union »</a:t>
            </a:r>
          </a:p>
          <a:p>
            <a:endParaRPr lang="fr-FR" sz="2000" i="1" dirty="0"/>
          </a:p>
          <a:p>
            <a:pPr marL="914400" lvl="2" indent="0">
              <a:buNone/>
            </a:pPr>
            <a:r>
              <a:rPr lang="fr-FR" b="1" i="1" dirty="0">
                <a:solidFill>
                  <a:srgbClr val="0070C0"/>
                </a:solidFill>
              </a:rPr>
              <a:t>Du droit aux expériences et aux pratiques : le cas de la </a:t>
            </a:r>
            <a:r>
              <a:rPr lang="fr-FR" b="1" i="1" dirty="0" err="1">
                <a:solidFill>
                  <a:srgbClr val="0070C0"/>
                </a:solidFill>
              </a:rPr>
              <a:t>syndémie</a:t>
            </a:r>
            <a:r>
              <a:rPr lang="fr-FR" b="1" i="1" dirty="0">
                <a:solidFill>
                  <a:srgbClr val="0070C0"/>
                </a:solidFill>
              </a:rPr>
              <a:t> du COVID19</a:t>
            </a:r>
          </a:p>
          <a:p>
            <a:pPr lvl="1"/>
            <a:endParaRPr lang="fr-FR" sz="1600" i="1" dirty="0"/>
          </a:p>
        </p:txBody>
      </p:sp>
      <p:pic>
        <p:nvPicPr>
          <p:cNvPr id="5" name="Picture 4" descr="Gros plan sur des boîtes de pilules non-ouvertes">
            <a:extLst>
              <a:ext uri="{FF2B5EF4-FFF2-40B4-BE49-F238E27FC236}">
                <a16:creationId xmlns:a16="http://schemas.microsoft.com/office/drawing/2014/main" id="{A74B5F11-1C2C-C4B1-5AC3-F68C518414AF}"/>
              </a:ext>
            </a:extLst>
          </p:cNvPr>
          <p:cNvPicPr>
            <a:picLocks noChangeAspect="1"/>
          </p:cNvPicPr>
          <p:nvPr/>
        </p:nvPicPr>
        <p:blipFill rotWithShape="1">
          <a:blip r:embed="rId2"/>
          <a:srcRect l="30804" r="24753"/>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5285BC"/>
            </a:solidFill>
          </a:ln>
        </p:spPr>
        <p:style>
          <a:lnRef idx="1">
            <a:schemeClr val="accent1"/>
          </a:lnRef>
          <a:fillRef idx="0">
            <a:schemeClr val="accent1"/>
          </a:fillRef>
          <a:effectRef idx="0">
            <a:schemeClr val="accent1"/>
          </a:effectRef>
          <a:fontRef idx="minor">
            <a:schemeClr val="tx1"/>
          </a:fontRef>
        </p:style>
      </p:cxnSp>
      <p:sp>
        <p:nvSpPr>
          <p:cNvPr id="4" name="Right Arrow 3">
            <a:extLst>
              <a:ext uri="{FF2B5EF4-FFF2-40B4-BE49-F238E27FC236}">
                <a16:creationId xmlns:a16="http://schemas.microsoft.com/office/drawing/2014/main" id="{1A32CDED-1297-9EFD-F9DB-6BA5ABF7ACED}"/>
              </a:ext>
            </a:extLst>
          </p:cNvPr>
          <p:cNvSpPr/>
          <p:nvPr/>
        </p:nvSpPr>
        <p:spPr>
          <a:xfrm>
            <a:off x="4772247" y="584474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26420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24D772-0CB8-994E-9B0C-9FE2A43E897C}"/>
              </a:ext>
            </a:extLst>
          </p:cNvPr>
          <p:cNvSpPr>
            <a:spLocks noGrp="1"/>
          </p:cNvSpPr>
          <p:nvPr>
            <p:ph type="title"/>
          </p:nvPr>
        </p:nvSpPr>
        <p:spPr>
          <a:xfrm>
            <a:off x="6739128" y="638089"/>
            <a:ext cx="4818888" cy="1476801"/>
          </a:xfrm>
        </p:spPr>
        <p:txBody>
          <a:bodyPr anchor="b">
            <a:normAutofit/>
          </a:bodyPr>
          <a:lstStyle/>
          <a:p>
            <a:r>
              <a:rPr lang="fr-FR" sz="5000" b="1"/>
              <a:t>De la pandémie à la syndémie</a:t>
            </a:r>
          </a:p>
        </p:txBody>
      </p:sp>
      <p:pic>
        <p:nvPicPr>
          <p:cNvPr id="4" name="Picture 3">
            <a:extLst>
              <a:ext uri="{FF2B5EF4-FFF2-40B4-BE49-F238E27FC236}">
                <a16:creationId xmlns:a16="http://schemas.microsoft.com/office/drawing/2014/main" id="{B8AD5150-4E0E-AB4B-B850-576614141AF3}"/>
              </a:ext>
            </a:extLst>
          </p:cNvPr>
          <p:cNvPicPr>
            <a:picLocks noChangeAspect="1"/>
          </p:cNvPicPr>
          <p:nvPr/>
        </p:nvPicPr>
        <p:blipFill rotWithShape="1">
          <a:blip r:embed="rId2"/>
          <a:srcRect t="8529" r="-2" b="-2"/>
          <a:stretch/>
        </p:blipFill>
        <p:spPr>
          <a:xfrm>
            <a:off x="677335" y="640080"/>
            <a:ext cx="5366169" cy="5577840"/>
          </a:xfrm>
          <a:prstGeom prst="rect">
            <a:avLst/>
          </a:prstGeom>
        </p:spPr>
      </p:pic>
      <p:sp>
        <p:nvSpPr>
          <p:cNvPr id="21"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AB5F6EB-D112-E340-989D-6935ADDAF8D2}"/>
              </a:ext>
            </a:extLst>
          </p:cNvPr>
          <p:cNvSpPr>
            <a:spLocks noGrp="1"/>
          </p:cNvSpPr>
          <p:nvPr>
            <p:ph idx="1"/>
          </p:nvPr>
        </p:nvSpPr>
        <p:spPr>
          <a:xfrm>
            <a:off x="6739128" y="2664886"/>
            <a:ext cx="4818888" cy="3550789"/>
          </a:xfrm>
        </p:spPr>
        <p:txBody>
          <a:bodyPr anchor="t">
            <a:normAutofit/>
          </a:bodyPr>
          <a:lstStyle/>
          <a:p>
            <a:r>
              <a:rPr lang="fr-FR" sz="1900"/>
              <a:t>Pour Singer et Mendenhall (2017) et Bambra et al. (2000), une syndémie caractérise un entrelacement de maladies, de facteurs biologiques, sociaux et environnementaux qui, par leur synergie, aggravent les conséquences de ces maladies sur une population</a:t>
            </a:r>
          </a:p>
          <a:p>
            <a:r>
              <a:rPr lang="fr-BE" sz="1900"/>
              <a:t>La crise sanitaire de la COVID19 a exacerbé les inégalités sociales et de santé, et en a fait apparaitre d’autres</a:t>
            </a:r>
          </a:p>
          <a:p>
            <a:r>
              <a:rPr lang="fr-BE" sz="1900"/>
              <a:t>NCD = maladies chroniques (cancers, cardio-vasculaires, asthmes, </a:t>
            </a:r>
            <a:r>
              <a:rPr lang="en-BE" sz="1900"/>
              <a:t>diabète, etc.)</a:t>
            </a:r>
            <a:endParaRPr lang="fr-FR" sz="1900"/>
          </a:p>
        </p:txBody>
      </p:sp>
    </p:spTree>
    <p:extLst>
      <p:ext uri="{BB962C8B-B14F-4D97-AF65-F5344CB8AC3E}">
        <p14:creationId xmlns:p14="http://schemas.microsoft.com/office/powerpoint/2010/main" val="2422337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4BB0C6-0463-4EC4-972B-974DC2C87B52}"/>
              </a:ext>
            </a:extLst>
          </p:cNvPr>
          <p:cNvSpPr>
            <a:spLocks noGrp="1"/>
          </p:cNvSpPr>
          <p:nvPr>
            <p:ph type="title"/>
          </p:nvPr>
        </p:nvSpPr>
        <p:spPr>
          <a:xfrm>
            <a:off x="655142" y="0"/>
            <a:ext cx="10515600" cy="1131263"/>
          </a:xfrm>
        </p:spPr>
        <p:txBody>
          <a:bodyPr>
            <a:noAutofit/>
          </a:bodyPr>
          <a:lstStyle/>
          <a:p>
            <a:pPr algn="ctr"/>
            <a:r>
              <a:rPr lang="fr-FR" sz="2800" b="1" dirty="0">
                <a:solidFill>
                  <a:srgbClr val="0070C0"/>
                </a:solidFill>
              </a:rPr>
              <a:t>Les disparités sociales étudiées à partir des épidémies de grippe et maladies infectieuses, schéma appliqué au COVID-19*</a:t>
            </a:r>
            <a:endParaRPr lang="fr-BE" sz="3200" i="1" baseline="30000" dirty="0">
              <a:solidFill>
                <a:srgbClr val="0070C0"/>
              </a:solidFill>
            </a:endParaRPr>
          </a:p>
        </p:txBody>
      </p:sp>
      <p:pic>
        <p:nvPicPr>
          <p:cNvPr id="4" name="Image 3">
            <a:extLst>
              <a:ext uri="{FF2B5EF4-FFF2-40B4-BE49-F238E27FC236}">
                <a16:creationId xmlns:a16="http://schemas.microsoft.com/office/drawing/2014/main" id="{02471C8F-085D-44DB-B035-13FE153C3B19}"/>
              </a:ext>
            </a:extLst>
          </p:cNvPr>
          <p:cNvPicPr/>
          <p:nvPr/>
        </p:nvPicPr>
        <p:blipFill rotWithShape="1">
          <a:blip r:embed="rId2"/>
          <a:srcRect l="18518" t="47245" r="23060" b="17695"/>
          <a:stretch/>
        </p:blipFill>
        <p:spPr bwMode="auto">
          <a:xfrm>
            <a:off x="799660" y="1131263"/>
            <a:ext cx="10226565" cy="3846786"/>
          </a:xfrm>
          <a:prstGeom prst="rect">
            <a:avLst/>
          </a:prstGeom>
          <a:ln>
            <a:no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1B257928-6E5B-42FD-B48D-530F09AACEF3}"/>
              </a:ext>
            </a:extLst>
          </p:cNvPr>
          <p:cNvSpPr/>
          <p:nvPr/>
        </p:nvSpPr>
        <p:spPr>
          <a:xfrm>
            <a:off x="0" y="6545350"/>
            <a:ext cx="12276083" cy="312650"/>
          </a:xfrm>
          <a:prstGeom prst="rect">
            <a:avLst/>
          </a:prstGeom>
        </p:spPr>
        <p:txBody>
          <a:bodyPr wrap="square">
            <a:spAutoFit/>
          </a:bodyPr>
          <a:lstStyle/>
          <a:p>
            <a:pPr>
              <a:lnSpc>
                <a:spcPct val="107000"/>
              </a:lnSpc>
              <a:spcBef>
                <a:spcPts val="600"/>
              </a:spcBef>
              <a:spcAft>
                <a:spcPts val="800"/>
              </a:spcAft>
            </a:pPr>
            <a:r>
              <a:rPr lang="en-US" sz="1400" i="1" dirty="0">
                <a:solidFill>
                  <a:srgbClr val="0070C0"/>
                </a:solidFill>
                <a:latin typeface="Calibri" panose="020F0502020204030204" pitchFamily="34" charset="0"/>
                <a:ea typeface="Calibri" panose="020F0502020204030204" pitchFamily="34" charset="0"/>
                <a:cs typeface="Times New Roman" panose="02020603050405020304" pitchFamily="18" charset="0"/>
              </a:rPr>
              <a:t>*</a:t>
            </a:r>
            <a:r>
              <a:rPr lang="en-US" sz="1400" i="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Blumenshine</a:t>
            </a:r>
            <a:r>
              <a:rPr lang="en-US" sz="1400" i="1" dirty="0">
                <a:solidFill>
                  <a:srgbClr val="0070C0"/>
                </a:solidFill>
                <a:latin typeface="Calibri" panose="020F0502020204030204" pitchFamily="34" charset="0"/>
                <a:ea typeface="Calibri" panose="020F0502020204030204" pitchFamily="34" charset="0"/>
                <a:cs typeface="Times New Roman" panose="02020603050405020304" pitchFamily="18" charset="0"/>
              </a:rPr>
              <a:t> P. et al., (2008) Pandemic influenza planning in the United States from a health disparities perspective, </a:t>
            </a:r>
            <a:r>
              <a:rPr lang="en-US" sz="1400" i="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Emerg</a:t>
            </a:r>
            <a:r>
              <a:rPr lang="en-US" sz="1400" i="1" dirty="0">
                <a:solidFill>
                  <a:srgbClr val="0070C0"/>
                </a:solidFill>
                <a:latin typeface="Calibri" panose="020F0502020204030204" pitchFamily="34" charset="0"/>
                <a:ea typeface="Calibri" panose="020F0502020204030204" pitchFamily="34" charset="0"/>
                <a:cs typeface="Times New Roman" panose="02020603050405020304" pitchFamily="18" charset="0"/>
              </a:rPr>
              <a:t> Infect Dis,14(5):709-715.</a:t>
            </a:r>
            <a:endParaRPr lang="fr-BE" sz="1400" i="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 coins arrondis 5">
            <a:extLst>
              <a:ext uri="{FF2B5EF4-FFF2-40B4-BE49-F238E27FC236}">
                <a16:creationId xmlns:a16="http://schemas.microsoft.com/office/drawing/2014/main" id="{76B2B770-20CF-46DE-A8C6-B71D0E345B1C}"/>
              </a:ext>
            </a:extLst>
          </p:cNvPr>
          <p:cNvSpPr/>
          <p:nvPr/>
        </p:nvSpPr>
        <p:spPr>
          <a:xfrm>
            <a:off x="4645571" y="5191712"/>
            <a:ext cx="2900857" cy="909463"/>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solidFill>
                  <a:schemeClr val="tx1"/>
                </a:solidFill>
                <a:latin typeface="Trebuchet MS" panose="020B0603020202020204" pitchFamily="34" charset="0"/>
              </a:rPr>
              <a:t>4.  Inégalités produites par les mesures sanitaires</a:t>
            </a:r>
            <a:endParaRPr lang="fr-BE" b="1" dirty="0">
              <a:solidFill>
                <a:schemeClr val="tx1"/>
              </a:solidFill>
              <a:latin typeface="Trebuchet MS" panose="020B0603020202020204" pitchFamily="34" charset="0"/>
            </a:endParaRPr>
          </a:p>
        </p:txBody>
      </p:sp>
      <p:cxnSp>
        <p:nvCxnSpPr>
          <p:cNvPr id="7" name="Connecteur droit avec flèche 6">
            <a:extLst>
              <a:ext uri="{FF2B5EF4-FFF2-40B4-BE49-F238E27FC236}">
                <a16:creationId xmlns:a16="http://schemas.microsoft.com/office/drawing/2014/main" id="{4C82D6F8-FE76-40DC-B023-F0EA0B641B5A}"/>
              </a:ext>
            </a:extLst>
          </p:cNvPr>
          <p:cNvCxnSpPr/>
          <p:nvPr/>
        </p:nvCxnSpPr>
        <p:spPr>
          <a:xfrm>
            <a:off x="3982720" y="3891280"/>
            <a:ext cx="579120" cy="176784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a:extLst>
              <a:ext uri="{FF2B5EF4-FFF2-40B4-BE49-F238E27FC236}">
                <a16:creationId xmlns:a16="http://schemas.microsoft.com/office/drawing/2014/main" id="{4C402A2F-4026-422D-A9BF-F526680682C7}"/>
              </a:ext>
            </a:extLst>
          </p:cNvPr>
          <p:cNvCxnSpPr>
            <a:cxnSpLocks/>
          </p:cNvCxnSpPr>
          <p:nvPr/>
        </p:nvCxnSpPr>
        <p:spPr>
          <a:xfrm flipV="1">
            <a:off x="7683940" y="3283272"/>
            <a:ext cx="514129" cy="237584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9" name="Flèche : double flèche verticale 12">
            <a:extLst>
              <a:ext uri="{FF2B5EF4-FFF2-40B4-BE49-F238E27FC236}">
                <a16:creationId xmlns:a16="http://schemas.microsoft.com/office/drawing/2014/main" id="{96D0F5DB-047D-5C4E-8B84-3D2140099A18}"/>
              </a:ext>
            </a:extLst>
          </p:cNvPr>
          <p:cNvSpPr/>
          <p:nvPr/>
        </p:nvSpPr>
        <p:spPr>
          <a:xfrm>
            <a:off x="7235910" y="1575438"/>
            <a:ext cx="137164" cy="3773978"/>
          </a:xfrm>
          <a:prstGeom prst="upDownArrow">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86786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6F1937-25DB-93A0-05DC-CC62BFFAE572}"/>
              </a:ext>
            </a:extLst>
          </p:cNvPr>
          <p:cNvSpPr>
            <a:spLocks noGrp="1"/>
          </p:cNvSpPr>
          <p:nvPr>
            <p:ph type="title"/>
          </p:nvPr>
        </p:nvSpPr>
        <p:spPr>
          <a:xfrm>
            <a:off x="838200" y="585216"/>
            <a:ext cx="10515600" cy="1325563"/>
          </a:xfrm>
        </p:spPr>
        <p:txBody>
          <a:bodyPr>
            <a:normAutofit/>
          </a:bodyPr>
          <a:lstStyle/>
          <a:p>
            <a:r>
              <a:rPr lang="fr-FR" sz="4000" b="1" dirty="0">
                <a:solidFill>
                  <a:schemeClr val="bg1"/>
                </a:solidFill>
              </a:rPr>
              <a:t>1. Disparités dans l’exposition</a:t>
            </a:r>
          </a:p>
        </p:txBody>
      </p:sp>
      <p:pic>
        <p:nvPicPr>
          <p:cNvPr id="5" name="Picture 4" descr="Chart&#10;&#10;Description automatically generated">
            <a:extLst>
              <a:ext uri="{FF2B5EF4-FFF2-40B4-BE49-F238E27FC236}">
                <a16:creationId xmlns:a16="http://schemas.microsoft.com/office/drawing/2014/main" id="{378A40B0-4F53-A58C-2597-3E9B6382C548}"/>
              </a:ext>
            </a:extLst>
          </p:cNvPr>
          <p:cNvPicPr>
            <a:picLocks noChangeAspect="1"/>
          </p:cNvPicPr>
          <p:nvPr/>
        </p:nvPicPr>
        <p:blipFill rotWithShape="1">
          <a:blip r:embed="rId2"/>
          <a:srcRect r="329" b="1"/>
          <a:stretch/>
        </p:blipFill>
        <p:spPr>
          <a:xfrm>
            <a:off x="216131" y="2318692"/>
            <a:ext cx="7330716" cy="4302579"/>
          </a:xfrm>
          <a:prstGeom prst="rect">
            <a:avLst/>
          </a:prstGeom>
        </p:spPr>
      </p:pic>
      <p:sp>
        <p:nvSpPr>
          <p:cNvPr id="3" name="Content Placeholder 2">
            <a:extLst>
              <a:ext uri="{FF2B5EF4-FFF2-40B4-BE49-F238E27FC236}">
                <a16:creationId xmlns:a16="http://schemas.microsoft.com/office/drawing/2014/main" id="{EF7F3315-AA33-8260-8395-A8A8987C9C76}"/>
              </a:ext>
            </a:extLst>
          </p:cNvPr>
          <p:cNvSpPr>
            <a:spLocks noGrp="1"/>
          </p:cNvSpPr>
          <p:nvPr>
            <p:ph idx="1"/>
          </p:nvPr>
        </p:nvSpPr>
        <p:spPr>
          <a:xfrm>
            <a:off x="7980217" y="2516777"/>
            <a:ext cx="3995651" cy="4225167"/>
          </a:xfrm>
        </p:spPr>
        <p:txBody>
          <a:bodyPr anchor="ctr">
            <a:normAutofit/>
          </a:bodyPr>
          <a:lstStyle/>
          <a:p>
            <a:r>
              <a:rPr lang="fr-FR" sz="2200" dirty="0"/>
              <a:t>Densité de population</a:t>
            </a:r>
          </a:p>
          <a:p>
            <a:r>
              <a:rPr lang="fr-FR" sz="2200" dirty="0"/>
              <a:t>Logements exigus avec un nombre limité de m</a:t>
            </a:r>
            <a:r>
              <a:rPr lang="fr-FR" sz="2200" baseline="30000" dirty="0"/>
              <a:t>2</a:t>
            </a:r>
            <a:r>
              <a:rPr lang="fr-FR" sz="2200" dirty="0"/>
              <a:t> par personne</a:t>
            </a:r>
          </a:p>
          <a:p>
            <a:r>
              <a:rPr lang="fr-FR" sz="2200" dirty="0"/>
              <a:t>Habitation collective</a:t>
            </a:r>
          </a:p>
          <a:p>
            <a:r>
              <a:rPr lang="fr-FR" sz="2200" dirty="0"/>
              <a:t>Habitation intergénérationnelle</a:t>
            </a:r>
          </a:p>
          <a:p>
            <a:r>
              <a:rPr lang="fr-FR" sz="2200" dirty="0"/>
              <a:t>Métiers essentiels (absence potentiel de télétravail)</a:t>
            </a:r>
          </a:p>
          <a:p>
            <a:r>
              <a:rPr lang="fr-FR" sz="2200" dirty="0"/>
              <a:t>Pollution de l’air</a:t>
            </a:r>
          </a:p>
          <a:p>
            <a:endParaRPr lang="fr-FR" sz="2200" dirty="0"/>
          </a:p>
          <a:p>
            <a:pPr marL="0" indent="0">
              <a:buNone/>
            </a:pPr>
            <a:endParaRPr lang="fr-FR" sz="2200" baseline="30000" dirty="0"/>
          </a:p>
        </p:txBody>
      </p:sp>
    </p:spTree>
    <p:extLst>
      <p:ext uri="{BB962C8B-B14F-4D97-AF65-F5344CB8AC3E}">
        <p14:creationId xmlns:p14="http://schemas.microsoft.com/office/powerpoint/2010/main" val="697290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6F1937-25DB-93A0-05DC-CC62BFFAE572}"/>
              </a:ext>
            </a:extLst>
          </p:cNvPr>
          <p:cNvSpPr>
            <a:spLocks noGrp="1"/>
          </p:cNvSpPr>
          <p:nvPr>
            <p:ph type="title"/>
          </p:nvPr>
        </p:nvSpPr>
        <p:spPr>
          <a:xfrm>
            <a:off x="838200" y="585216"/>
            <a:ext cx="10515600" cy="1325563"/>
          </a:xfrm>
        </p:spPr>
        <p:txBody>
          <a:bodyPr>
            <a:normAutofit/>
          </a:bodyPr>
          <a:lstStyle/>
          <a:p>
            <a:r>
              <a:rPr lang="fr-FR" sz="4000" b="1" dirty="0">
                <a:solidFill>
                  <a:schemeClr val="bg1"/>
                </a:solidFill>
              </a:rPr>
              <a:t>2. </a:t>
            </a:r>
            <a:r>
              <a:rPr lang="fr-FR" sz="4000" dirty="0">
                <a:solidFill>
                  <a:schemeClr val="bg1"/>
                </a:solidFill>
              </a:rPr>
              <a:t>Disparités des vulnérabilités (gradient de santé)</a:t>
            </a:r>
            <a:endParaRPr lang="fr-FR" sz="4000" b="1" dirty="0">
              <a:solidFill>
                <a:schemeClr val="bg1"/>
              </a:solidFill>
            </a:endParaRPr>
          </a:p>
        </p:txBody>
      </p:sp>
      <p:pic>
        <p:nvPicPr>
          <p:cNvPr id="7" name="Image 7">
            <a:extLst>
              <a:ext uri="{FF2B5EF4-FFF2-40B4-BE49-F238E27FC236}">
                <a16:creationId xmlns:a16="http://schemas.microsoft.com/office/drawing/2014/main" id="{B62FEF7C-F8E3-431C-C09A-C7BF3EA2C945}"/>
              </a:ext>
            </a:extLst>
          </p:cNvPr>
          <p:cNvPicPr>
            <a:picLocks noChangeAspect="1"/>
          </p:cNvPicPr>
          <p:nvPr/>
        </p:nvPicPr>
        <p:blipFill rotWithShape="1">
          <a:blip r:embed="rId2"/>
          <a:srcRect l="49757" t="26230" r="39593" b="32382"/>
          <a:stretch/>
        </p:blipFill>
        <p:spPr>
          <a:xfrm>
            <a:off x="2530469" y="3507653"/>
            <a:ext cx="1188603" cy="2574288"/>
          </a:xfrm>
          <a:prstGeom prst="rect">
            <a:avLst/>
          </a:prstGeom>
        </p:spPr>
      </p:pic>
      <p:pic>
        <p:nvPicPr>
          <p:cNvPr id="11" name="Espace réservé du contenu 3">
            <a:extLst>
              <a:ext uri="{FF2B5EF4-FFF2-40B4-BE49-F238E27FC236}">
                <a16:creationId xmlns:a16="http://schemas.microsoft.com/office/drawing/2014/main" id="{4C822D65-C14F-3930-2669-63573431BF93}"/>
              </a:ext>
            </a:extLst>
          </p:cNvPr>
          <p:cNvPicPr>
            <a:picLocks noGrp="1" noChangeAspect="1"/>
          </p:cNvPicPr>
          <p:nvPr>
            <p:ph idx="1"/>
          </p:nvPr>
        </p:nvPicPr>
        <p:blipFill rotWithShape="1">
          <a:blip r:embed="rId3"/>
          <a:srcRect l="9558" t="37984" r="52122" b="17055"/>
          <a:stretch/>
        </p:blipFill>
        <p:spPr>
          <a:xfrm>
            <a:off x="356568" y="2731594"/>
            <a:ext cx="5365576" cy="3541190"/>
          </a:xfrm>
          <a:prstGeom prst="rect">
            <a:avLst/>
          </a:prstGeom>
        </p:spPr>
      </p:pic>
      <p:pic>
        <p:nvPicPr>
          <p:cNvPr id="13" name="Image 4">
            <a:extLst>
              <a:ext uri="{FF2B5EF4-FFF2-40B4-BE49-F238E27FC236}">
                <a16:creationId xmlns:a16="http://schemas.microsoft.com/office/drawing/2014/main" id="{FB2D69AE-9F95-8968-53F7-951B425BEDD2}"/>
              </a:ext>
            </a:extLst>
          </p:cNvPr>
          <p:cNvPicPr>
            <a:picLocks noChangeAspect="1"/>
          </p:cNvPicPr>
          <p:nvPr/>
        </p:nvPicPr>
        <p:blipFill rotWithShape="1">
          <a:blip r:embed="rId4"/>
          <a:srcRect l="33177" t="35927" r="21068" b="24443"/>
          <a:stretch/>
        </p:blipFill>
        <p:spPr>
          <a:xfrm>
            <a:off x="5722144" y="2731594"/>
            <a:ext cx="6204429" cy="3541190"/>
          </a:xfrm>
          <a:prstGeom prst="rect">
            <a:avLst/>
          </a:prstGeom>
        </p:spPr>
      </p:pic>
    </p:spTree>
    <p:extLst>
      <p:ext uri="{BB962C8B-B14F-4D97-AF65-F5344CB8AC3E}">
        <p14:creationId xmlns:p14="http://schemas.microsoft.com/office/powerpoint/2010/main" val="266038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9FAECA-D34B-13F6-00F6-C3C98DC59AF1}"/>
              </a:ext>
            </a:extLst>
          </p:cNvPr>
          <p:cNvSpPr>
            <a:spLocks noGrp="1"/>
          </p:cNvSpPr>
          <p:nvPr>
            <p:ph type="title"/>
          </p:nvPr>
        </p:nvSpPr>
        <p:spPr>
          <a:xfrm>
            <a:off x="838200" y="365125"/>
            <a:ext cx="10515600" cy="1325563"/>
          </a:xfrm>
        </p:spPr>
        <p:txBody>
          <a:bodyPr>
            <a:normAutofit/>
          </a:bodyPr>
          <a:lstStyle/>
          <a:p>
            <a:r>
              <a:rPr lang="fr-FR">
                <a:solidFill>
                  <a:srgbClr val="FFFFFF"/>
                </a:solidFill>
              </a:rPr>
              <a:t>Disparités dans la prise en charge</a:t>
            </a:r>
          </a:p>
        </p:txBody>
      </p:sp>
      <p:graphicFrame>
        <p:nvGraphicFramePr>
          <p:cNvPr id="15" name="Espace réservé du contenu 2">
            <a:extLst>
              <a:ext uri="{FF2B5EF4-FFF2-40B4-BE49-F238E27FC236}">
                <a16:creationId xmlns:a16="http://schemas.microsoft.com/office/drawing/2014/main" id="{585F58DC-403E-CAE8-E5F5-9338DED5D098}"/>
              </a:ext>
            </a:extLst>
          </p:cNvPr>
          <p:cNvGraphicFramePr>
            <a:graphicFrameLocks noGrp="1"/>
          </p:cNvGraphicFramePr>
          <p:nvPr>
            <p:ph idx="1"/>
            <p:extLst>
              <p:ext uri="{D42A27DB-BD31-4B8C-83A1-F6EECF244321}">
                <p14:modId xmlns:p14="http://schemas.microsoft.com/office/powerpoint/2010/main" val="181270099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559572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3C3F8C-899B-6CF4-4761-5F34FAAD6932}"/>
              </a:ext>
            </a:extLst>
          </p:cNvPr>
          <p:cNvSpPr>
            <a:spLocks noGrp="1"/>
          </p:cNvSpPr>
          <p:nvPr>
            <p:ph type="title"/>
          </p:nvPr>
        </p:nvSpPr>
        <p:spPr>
          <a:xfrm>
            <a:off x="838200" y="365125"/>
            <a:ext cx="10515600" cy="1325563"/>
          </a:xfrm>
        </p:spPr>
        <p:txBody>
          <a:bodyPr>
            <a:normAutofit/>
          </a:bodyPr>
          <a:lstStyle/>
          <a:p>
            <a:r>
              <a:rPr lang="fr-FR" sz="4600" b="1">
                <a:solidFill>
                  <a:srgbClr val="FFFFFF"/>
                </a:solidFill>
              </a:rPr>
              <a:t>Constats transversaux</a:t>
            </a:r>
            <a:endParaRPr lang="fr-FR" sz="4600">
              <a:solidFill>
                <a:srgbClr val="FFFFFF"/>
              </a:solidFill>
            </a:endParaRPr>
          </a:p>
        </p:txBody>
      </p:sp>
      <p:sp>
        <p:nvSpPr>
          <p:cNvPr id="3" name="Content Placeholder 2">
            <a:extLst>
              <a:ext uri="{FF2B5EF4-FFF2-40B4-BE49-F238E27FC236}">
                <a16:creationId xmlns:a16="http://schemas.microsoft.com/office/drawing/2014/main" id="{D964B5C7-E6EC-649D-A321-29537D052F7C}"/>
              </a:ext>
            </a:extLst>
          </p:cNvPr>
          <p:cNvSpPr>
            <a:spLocks noGrp="1"/>
          </p:cNvSpPr>
          <p:nvPr>
            <p:ph idx="1"/>
          </p:nvPr>
        </p:nvSpPr>
        <p:spPr>
          <a:xfrm>
            <a:off x="838200" y="2438400"/>
            <a:ext cx="10515600" cy="3738562"/>
          </a:xfrm>
        </p:spPr>
        <p:txBody>
          <a:bodyPr>
            <a:normAutofit/>
          </a:bodyPr>
          <a:lstStyle/>
          <a:p>
            <a:pPr marL="0" indent="0">
              <a:buNone/>
            </a:pPr>
            <a:r>
              <a:rPr lang="fr-BE" sz="2400" b="1"/>
              <a:t>Des bricolages de vie aux </a:t>
            </a:r>
            <a:r>
              <a:rPr lang="fr-BE" sz="2400" b="1" i="1"/>
              <a:t>stratégies de survie</a:t>
            </a:r>
          </a:p>
          <a:p>
            <a:pPr marL="0" indent="0">
              <a:buNone/>
            </a:pPr>
            <a:endParaRPr lang="fr-BE" sz="2400" b="1"/>
          </a:p>
          <a:p>
            <a:r>
              <a:rPr lang="fr-BE" sz="2400"/>
              <a:t>Pas bricolage possible en temps de COVID-19</a:t>
            </a:r>
          </a:p>
          <a:p>
            <a:r>
              <a:rPr lang="fr-BE" sz="2400"/>
              <a:t>Failles face aux besoins primaires : l'eau, la nourriture, l'hygiène</a:t>
            </a:r>
          </a:p>
          <a:p>
            <a:r>
              <a:rPr lang="fr-BE" sz="2400"/>
              <a:t>Précarisation financière </a:t>
            </a:r>
          </a:p>
          <a:p>
            <a:r>
              <a:rPr lang="fr-BE" sz="2400"/>
              <a:t>Sans-abrisme et mal-logement (exiguïté, promiscuité, surpeuplement, etc.)</a:t>
            </a:r>
          </a:p>
          <a:p>
            <a:r>
              <a:rPr lang="fr-BE" sz="2400"/>
              <a:t>Irrégularisme et suspension des droits</a:t>
            </a:r>
          </a:p>
          <a:p>
            <a:r>
              <a:rPr lang="fr-BE" sz="2400"/>
              <a:t>Accroissement des violences </a:t>
            </a:r>
          </a:p>
          <a:p>
            <a:endParaRPr lang="fr-FR" sz="2400"/>
          </a:p>
        </p:txBody>
      </p:sp>
    </p:spTree>
    <p:extLst>
      <p:ext uri="{BB962C8B-B14F-4D97-AF65-F5344CB8AC3E}">
        <p14:creationId xmlns:p14="http://schemas.microsoft.com/office/powerpoint/2010/main" val="4193540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3C3F8C-899B-6CF4-4761-5F34FAAD6932}"/>
              </a:ext>
            </a:extLst>
          </p:cNvPr>
          <p:cNvSpPr>
            <a:spLocks noGrp="1"/>
          </p:cNvSpPr>
          <p:nvPr>
            <p:ph type="title"/>
          </p:nvPr>
        </p:nvSpPr>
        <p:spPr>
          <a:xfrm>
            <a:off x="838200" y="365125"/>
            <a:ext cx="10515600" cy="1325563"/>
          </a:xfrm>
        </p:spPr>
        <p:txBody>
          <a:bodyPr>
            <a:normAutofit/>
          </a:bodyPr>
          <a:lstStyle/>
          <a:p>
            <a:r>
              <a:rPr lang="fr-FR" sz="4600" b="1">
                <a:solidFill>
                  <a:srgbClr val="FFFFFF"/>
                </a:solidFill>
              </a:rPr>
              <a:t>Constats transversaux</a:t>
            </a:r>
            <a:endParaRPr lang="fr-FR" sz="4600">
              <a:solidFill>
                <a:srgbClr val="FFFFFF"/>
              </a:solidFill>
            </a:endParaRPr>
          </a:p>
        </p:txBody>
      </p:sp>
      <p:sp>
        <p:nvSpPr>
          <p:cNvPr id="3" name="Content Placeholder 2">
            <a:extLst>
              <a:ext uri="{FF2B5EF4-FFF2-40B4-BE49-F238E27FC236}">
                <a16:creationId xmlns:a16="http://schemas.microsoft.com/office/drawing/2014/main" id="{D964B5C7-E6EC-649D-A321-29537D052F7C}"/>
              </a:ext>
            </a:extLst>
          </p:cNvPr>
          <p:cNvSpPr>
            <a:spLocks noGrp="1"/>
          </p:cNvSpPr>
          <p:nvPr>
            <p:ph idx="1"/>
          </p:nvPr>
        </p:nvSpPr>
        <p:spPr>
          <a:xfrm>
            <a:off x="838200" y="2438400"/>
            <a:ext cx="10515600" cy="3738562"/>
          </a:xfrm>
        </p:spPr>
        <p:txBody>
          <a:bodyPr>
            <a:normAutofit/>
          </a:bodyPr>
          <a:lstStyle/>
          <a:p>
            <a:pPr marL="0" indent="0">
              <a:buNone/>
            </a:pPr>
            <a:r>
              <a:rPr lang="fr-BE" sz="2600" b="1"/>
              <a:t>Vulnérabilité sanitaire et paradoxe de la vie précaire</a:t>
            </a:r>
          </a:p>
          <a:p>
            <a:pPr marL="0" indent="0">
              <a:buNone/>
            </a:pPr>
            <a:endParaRPr lang="fr-BE" sz="2600" b="1"/>
          </a:p>
          <a:p>
            <a:r>
              <a:rPr lang="fr-BE" sz="2600"/>
              <a:t>Paradoxe de la vie précaire en temps de COVID-19 = se soigner </a:t>
            </a:r>
            <a:r>
              <a:rPr lang="fr-BE" sz="2600" i="1"/>
              <a:t>versus</a:t>
            </a:r>
            <a:r>
              <a:rPr lang="fr-BE" sz="2600"/>
              <a:t> se nourrir</a:t>
            </a:r>
          </a:p>
          <a:p>
            <a:r>
              <a:rPr lang="fr-BE" sz="2600"/>
              <a:t>Survivre à la maladie ou à la précarité?</a:t>
            </a:r>
          </a:p>
          <a:p>
            <a:r>
              <a:rPr lang="fr-BE" sz="2600"/>
              <a:t>Prévention ambivalente et hiérarchie des besoins</a:t>
            </a:r>
          </a:p>
          <a:p>
            <a:r>
              <a:rPr lang="fr-BE" sz="2600"/>
              <a:t>Couverture soins de santé - accès première ligne</a:t>
            </a:r>
          </a:p>
          <a:p>
            <a:r>
              <a:rPr lang="fr-BE" sz="2600"/>
              <a:t>Problématiques de santé mentale</a:t>
            </a:r>
          </a:p>
          <a:p>
            <a:endParaRPr lang="fr-FR" sz="2600"/>
          </a:p>
        </p:txBody>
      </p:sp>
    </p:spTree>
    <p:extLst>
      <p:ext uri="{BB962C8B-B14F-4D97-AF65-F5344CB8AC3E}">
        <p14:creationId xmlns:p14="http://schemas.microsoft.com/office/powerpoint/2010/main" val="18474236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104</TotalTime>
  <Words>689</Words>
  <Application>Microsoft Macintosh PowerPoint</Application>
  <PresentationFormat>Widescreen</PresentationFormat>
  <Paragraphs>84</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Trebuchet MS</vt:lpstr>
      <vt:lpstr>Office Theme</vt:lpstr>
      <vt:lpstr>Rendre effectif le droit à la santé</vt:lpstr>
      <vt:lpstr>Droits à la santé</vt:lpstr>
      <vt:lpstr>De la pandémie à la syndémie</vt:lpstr>
      <vt:lpstr>Les disparités sociales étudiées à partir des épidémies de grippe et maladies infectieuses, schéma appliqué au COVID-19*</vt:lpstr>
      <vt:lpstr>1. Disparités dans l’exposition</vt:lpstr>
      <vt:lpstr>2. Disparités des vulnérabilités (gradient de santé)</vt:lpstr>
      <vt:lpstr>Disparités dans la prise en charge</vt:lpstr>
      <vt:lpstr>Constats transversaux</vt:lpstr>
      <vt:lpstr>Constats transversaux</vt:lpstr>
      <vt:lpstr>Constats transversaux</vt:lpstr>
      <vt:lpstr>Recommandations</vt:lpstr>
      <vt:lpstr>Méthodologie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Rendre effectif le droit à la santé</dc:title>
  <dc:creator>REA Andrea</dc:creator>
  <cp:lastModifiedBy>REA Andrea</cp:lastModifiedBy>
  <cp:revision>5</cp:revision>
  <dcterms:created xsi:type="dcterms:W3CDTF">2022-11-29T12:37:20Z</dcterms:created>
  <dcterms:modified xsi:type="dcterms:W3CDTF">2022-11-29T14:21:25Z</dcterms:modified>
</cp:coreProperties>
</file>